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9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368" r:id="rId9"/>
    <p:sldId id="369" r:id="rId10"/>
    <p:sldId id="371" r:id="rId11"/>
    <p:sldId id="370" r:id="rId12"/>
    <p:sldId id="372" r:id="rId13"/>
    <p:sldId id="373" r:id="rId14"/>
    <p:sldId id="256" r:id="rId15"/>
    <p:sldId id="270" r:id="rId16"/>
    <p:sldId id="271" r:id="rId17"/>
    <p:sldId id="269" r:id="rId18"/>
    <p:sldId id="268" r:id="rId19"/>
    <p:sldId id="267" r:id="rId20"/>
    <p:sldId id="266" r:id="rId21"/>
    <p:sldId id="265" r:id="rId22"/>
    <p:sldId id="272" r:id="rId23"/>
    <p:sldId id="275" r:id="rId24"/>
    <p:sldId id="276" r:id="rId25"/>
    <p:sldId id="277" r:id="rId26"/>
    <p:sldId id="278" r:id="rId27"/>
    <p:sldId id="280" r:id="rId28"/>
    <p:sldId id="296" r:id="rId29"/>
    <p:sldId id="295" r:id="rId30"/>
    <p:sldId id="279" r:id="rId31"/>
    <p:sldId id="274" r:id="rId32"/>
    <p:sldId id="281" r:id="rId33"/>
    <p:sldId id="282" r:id="rId34"/>
    <p:sldId id="283" r:id="rId35"/>
    <p:sldId id="285" r:id="rId36"/>
    <p:sldId id="284" r:id="rId37"/>
    <p:sldId id="286" r:id="rId38"/>
    <p:sldId id="290" r:id="rId39"/>
    <p:sldId id="291" r:id="rId40"/>
    <p:sldId id="292" r:id="rId41"/>
    <p:sldId id="293" r:id="rId42"/>
    <p:sldId id="294" r:id="rId43"/>
    <p:sldId id="298" r:id="rId44"/>
    <p:sldId id="299" r:id="rId45"/>
    <p:sldId id="300" r:id="rId46"/>
    <p:sldId id="301" r:id="rId47"/>
    <p:sldId id="302" r:id="rId48"/>
    <p:sldId id="305" r:id="rId49"/>
    <p:sldId id="304" r:id="rId50"/>
    <p:sldId id="306" r:id="rId51"/>
    <p:sldId id="308" r:id="rId52"/>
    <p:sldId id="309" r:id="rId53"/>
    <p:sldId id="314" r:id="rId54"/>
    <p:sldId id="310" r:id="rId55"/>
    <p:sldId id="311" r:id="rId56"/>
    <p:sldId id="315" r:id="rId57"/>
    <p:sldId id="297" r:id="rId5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>
        <p:scale>
          <a:sx n="110" d="100"/>
          <a:sy n="110" d="100"/>
        </p:scale>
        <p:origin x="-528" y="32"/>
      </p:cViewPr>
      <p:guideLst>
        <p:guide orient="horz" pos="4319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interSettings" Target="printerSettings/printerSettings1.bin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5.emf"/></Relationships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0E5EC-EDF4-8147-9BCE-443184E44BF1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170049-F625-3140-9D53-5A497888D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641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987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a stochastic</a:t>
            </a:r>
            <a:r>
              <a:rPr lang="en-US" baseline="0" dirty="0" smtClean="0"/>
              <a:t> event based model – need to find the mean of a large number of simulations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1C173A5-B18F-5C48-ABB9-7E32D4EDEAA7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537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49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392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67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469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736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812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58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450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754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14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06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CAE87-C206-BA4B-8AD1-3B249B0526F4}" type="datetimeFigureOut">
              <a:rPr lang="en-US" smtClean="0"/>
              <a:t>27/11/19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B1B3E-EE0B-8E43-BA3B-E1370DBB9F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57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3.emf"/><Relationship Id="rId5" Type="http://schemas.openxmlformats.org/officeDocument/2006/relationships/oleObject" Target="../embeddings/oleObject3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4" Type="http://schemas.openxmlformats.org/officeDocument/2006/relationships/image" Target="../media/image3.emf"/><Relationship Id="rId5" Type="http://schemas.openxmlformats.org/officeDocument/2006/relationships/oleObject" Target="../embeddings/oleObject5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image" Target="../media/image3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4" Type="http://schemas.openxmlformats.org/officeDocument/2006/relationships/image" Target="../media/image3.emf"/><Relationship Id="rId5" Type="http://schemas.openxmlformats.org/officeDocument/2006/relationships/oleObject" Target="../embeddings/oleObject8.bin"/><Relationship Id="rId6" Type="http://schemas.openxmlformats.org/officeDocument/2006/relationships/image" Target="../media/image5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0821894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 smtClean="0">
                <a:latin typeface="Calibri" charset="0"/>
              </a:rPr>
              <a:t>Dynamic equilibrium:</a:t>
            </a:r>
          </a:p>
          <a:p>
            <a:pPr algn="ctr" eaLnBrk="1" hangingPunct="1"/>
            <a:endParaRPr lang="en-US" sz="1000" baseline="0" dirty="0" smtClean="0">
              <a:latin typeface="Calibri" charset="0"/>
            </a:endParaRP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Balance between immigration and extinction</a:t>
            </a:r>
          </a:p>
        </p:txBody>
      </p:sp>
    </p:spTree>
    <p:extLst>
      <p:ext uri="{BB962C8B-B14F-4D97-AF65-F5344CB8AC3E}">
        <p14:creationId xmlns:p14="http://schemas.microsoft.com/office/powerpoint/2010/main" val="234761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 smtClean="0">
                <a:latin typeface="Calibri" charset="0"/>
              </a:rPr>
              <a:t>Dynamic equilibrium:</a:t>
            </a:r>
          </a:p>
          <a:p>
            <a:pPr algn="ctr" eaLnBrk="1" hangingPunct="1"/>
            <a:endParaRPr lang="en-US" sz="1000" baseline="0" dirty="0" smtClean="0">
              <a:latin typeface="Calibri" charset="0"/>
            </a:endParaRP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Balance between immigration and extinction</a:t>
            </a: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Species themselves are changing</a:t>
            </a:r>
            <a:endParaRPr lang="en-US" sz="3000" baseline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69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 smtClean="0">
                <a:latin typeface="Calibri" charset="0"/>
              </a:rPr>
              <a:t>Dynamic equilibrium:</a:t>
            </a:r>
          </a:p>
          <a:p>
            <a:pPr algn="ctr" eaLnBrk="1" hangingPunct="1"/>
            <a:endParaRPr lang="en-US" sz="1000" baseline="0" dirty="0" smtClean="0">
              <a:latin typeface="Calibri" charset="0"/>
            </a:endParaRP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Balance between </a:t>
            </a:r>
            <a:r>
              <a:rPr lang="en-US" sz="3000" b="1" baseline="0" dirty="0" smtClean="0">
                <a:latin typeface="Calibri" charset="0"/>
              </a:rPr>
              <a:t>Speciation and extinction</a:t>
            </a: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Species themselves are changing</a:t>
            </a:r>
            <a:endParaRPr lang="en-US" sz="3000" baseline="0" dirty="0">
              <a:latin typeface="Calibri" charset="0"/>
            </a:endParaRPr>
          </a:p>
        </p:txBody>
      </p:sp>
      <p:sp>
        <p:nvSpPr>
          <p:cNvPr id="6" name="Right Arrow 6"/>
          <p:cNvSpPr>
            <a:spLocks noChangeArrowheads="1"/>
          </p:cNvSpPr>
          <p:nvPr/>
        </p:nvSpPr>
        <p:spPr bwMode="auto">
          <a:xfrm rot="17912000">
            <a:off x="-368300" y="4006977"/>
            <a:ext cx="2495550" cy="1470026"/>
          </a:xfrm>
          <a:prstGeom prst="rightArrow">
            <a:avLst>
              <a:gd name="adj1" fmla="val 50000"/>
              <a:gd name="adj2" fmla="val 50001"/>
            </a:avLst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Speciation</a:t>
            </a:r>
          </a:p>
        </p:txBody>
      </p:sp>
      <p:sp>
        <p:nvSpPr>
          <p:cNvPr id="7" name="Right Arrow 6"/>
          <p:cNvSpPr>
            <a:spLocks noChangeArrowheads="1"/>
          </p:cNvSpPr>
          <p:nvPr/>
        </p:nvSpPr>
        <p:spPr bwMode="auto">
          <a:xfrm rot="2474329">
            <a:off x="1598470" y="3775208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</p:spTree>
    <p:extLst>
      <p:ext uri="{BB962C8B-B14F-4D97-AF65-F5344CB8AC3E}">
        <p14:creationId xmlns:p14="http://schemas.microsoft.com/office/powerpoint/2010/main" val="189662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 smtClean="0">
                <a:latin typeface="Calibri" charset="0"/>
              </a:rPr>
              <a:t>Dynamic equilibrium:</a:t>
            </a:r>
          </a:p>
          <a:p>
            <a:pPr algn="ctr" eaLnBrk="1" hangingPunct="1"/>
            <a:endParaRPr lang="en-US" sz="1000" baseline="0" dirty="0" smtClean="0">
              <a:latin typeface="Calibri" charset="0"/>
            </a:endParaRP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Balance between </a:t>
            </a:r>
            <a:r>
              <a:rPr lang="en-US" sz="3000" b="1" baseline="0" dirty="0" smtClean="0">
                <a:latin typeface="Calibri" charset="0"/>
              </a:rPr>
              <a:t>Speciation and extinction</a:t>
            </a:r>
          </a:p>
          <a:p>
            <a:pPr algn="ctr" eaLnBrk="1" hangingPunct="1"/>
            <a:r>
              <a:rPr lang="en-US" sz="3000" baseline="0" dirty="0" smtClean="0">
                <a:latin typeface="Calibri" charset="0"/>
              </a:rPr>
              <a:t>Species themselves are changing</a:t>
            </a:r>
            <a:endParaRPr lang="en-US" sz="3000" baseline="0" dirty="0">
              <a:latin typeface="Calibri" charset="0"/>
            </a:endParaRPr>
          </a:p>
        </p:txBody>
      </p:sp>
      <p:sp>
        <p:nvSpPr>
          <p:cNvPr id="7" name="Right Arrow 6"/>
          <p:cNvSpPr>
            <a:spLocks noChangeArrowheads="1"/>
          </p:cNvSpPr>
          <p:nvPr/>
        </p:nvSpPr>
        <p:spPr bwMode="auto">
          <a:xfrm rot="2474329">
            <a:off x="1598470" y="3775208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chemeClr val="tx2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600364" y="2054225"/>
            <a:ext cx="8103899" cy="46190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32561" y="2389030"/>
            <a:ext cx="8283040" cy="3976410"/>
            <a:chOff x="1198563" y="2735540"/>
            <a:chExt cx="8283040" cy="3976410"/>
          </a:xfrm>
        </p:grpSpPr>
        <p:pic>
          <p:nvPicPr>
            <p:cNvPr id="10" name="Picture 9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07" r="-16248"/>
            <a:stretch/>
          </p:blipFill>
          <p:spPr>
            <a:xfrm>
              <a:off x="5866410" y="4811130"/>
              <a:ext cx="3615193" cy="1869068"/>
            </a:xfrm>
            <a:prstGeom prst="rect">
              <a:avLst/>
            </a:prstGeom>
          </p:spPr>
        </p:pic>
        <p:pic>
          <p:nvPicPr>
            <p:cNvPr id="11" name="Picture 10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7126945" y="2830796"/>
              <a:ext cx="1683752" cy="1770465"/>
            </a:xfrm>
            <a:prstGeom prst="rect">
              <a:avLst/>
            </a:prstGeom>
          </p:spPr>
        </p:pic>
        <p:grpSp>
          <p:nvGrpSpPr>
            <p:cNvPr id="12" name="Group 11"/>
            <p:cNvGrpSpPr/>
            <p:nvPr/>
          </p:nvGrpSpPr>
          <p:grpSpPr>
            <a:xfrm>
              <a:off x="1198563" y="4842882"/>
              <a:ext cx="7686146" cy="1869068"/>
              <a:chOff x="2349500" y="3963105"/>
              <a:chExt cx="8281459" cy="2013832"/>
            </a:xfrm>
          </p:grpSpPr>
          <p:pic>
            <p:nvPicPr>
              <p:cNvPr id="27" name="Picture 26" descr="times_series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49500" y="3963105"/>
                <a:ext cx="4433887" cy="2013832"/>
              </a:xfrm>
              <a:prstGeom prst="rect">
                <a:avLst/>
              </a:prstGeom>
            </p:spPr>
          </p:pic>
          <p:sp>
            <p:nvSpPr>
              <p:cNvPr id="28" name="Rectangle 27"/>
              <p:cNvSpPr/>
              <p:nvPr/>
            </p:nvSpPr>
            <p:spPr>
              <a:xfrm>
                <a:off x="2579688" y="3963105"/>
                <a:ext cx="1028063" cy="2013832"/>
              </a:xfrm>
              <a:prstGeom prst="rect">
                <a:avLst/>
              </a:prstGeom>
              <a:solidFill>
                <a:srgbClr val="800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9" name="Picture 28" descr="times_series.pn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407" r="-16248"/>
              <a:stretch/>
            </p:blipFill>
            <p:spPr>
              <a:xfrm>
                <a:off x="6735759" y="3963105"/>
                <a:ext cx="3895200" cy="2013832"/>
              </a:xfrm>
              <a:prstGeom prst="rect">
                <a:avLst/>
              </a:prstGeom>
            </p:spPr>
          </p:pic>
          <p:sp>
            <p:nvSpPr>
              <p:cNvPr id="30" name="Rectangle 29"/>
              <p:cNvSpPr/>
              <p:nvPr/>
            </p:nvSpPr>
            <p:spPr>
              <a:xfrm>
                <a:off x="3607751" y="3963105"/>
                <a:ext cx="6943462" cy="2013832"/>
              </a:xfrm>
              <a:prstGeom prst="rect">
                <a:avLst/>
              </a:prstGeom>
              <a:solidFill>
                <a:srgbClr val="008000">
                  <a:alpha val="40000"/>
                </a:srgb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3" name="Picture 12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5635116" y="2842229"/>
              <a:ext cx="1683752" cy="1770465"/>
            </a:xfrm>
            <a:prstGeom prst="rect">
              <a:avLst/>
            </a:prstGeom>
          </p:spPr>
        </p:pic>
        <p:pic>
          <p:nvPicPr>
            <p:cNvPr id="14" name="Picture 13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4153733" y="2842229"/>
              <a:ext cx="1683752" cy="1770465"/>
            </a:xfrm>
            <a:prstGeom prst="rect">
              <a:avLst/>
            </a:prstGeom>
          </p:spPr>
        </p:pic>
        <p:pic>
          <p:nvPicPr>
            <p:cNvPr id="15" name="Picture 14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2679343" y="2842229"/>
              <a:ext cx="1683752" cy="1770465"/>
            </a:xfrm>
            <a:prstGeom prst="rect">
              <a:avLst/>
            </a:prstGeom>
          </p:spPr>
        </p:pic>
        <p:pic>
          <p:nvPicPr>
            <p:cNvPr id="16" name="Picture 15" descr="times_series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6810"/>
            <a:stretch/>
          </p:blipFill>
          <p:spPr>
            <a:xfrm>
              <a:off x="1198563" y="2842229"/>
              <a:ext cx="1683752" cy="1770465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1414300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366365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882315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834380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348534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300600" y="2735540"/>
              <a:ext cx="550843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851443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803508" y="2735540"/>
              <a:ext cx="515950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318868" y="2735540"/>
              <a:ext cx="952065" cy="1877154"/>
            </a:xfrm>
            <a:prstGeom prst="rect">
              <a:avLst/>
            </a:prstGeom>
            <a:solidFill>
              <a:srgbClr val="800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8270933" y="2735540"/>
              <a:ext cx="539764" cy="1877154"/>
            </a:xfrm>
            <a:prstGeom prst="rect">
              <a:avLst/>
            </a:prstGeom>
            <a:solidFill>
              <a:srgbClr val="008000">
                <a:alpha val="4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1125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07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847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9497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471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3178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2563602" y="3329520"/>
            <a:ext cx="1314083" cy="750423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7124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2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3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4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5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6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7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8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29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0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1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2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3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4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5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6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7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8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39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40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41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1942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3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4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5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6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7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8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49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0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951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2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3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4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5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6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7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8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59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60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961" name="Freeform 403"/>
          <p:cNvSpPr>
            <a:spLocks/>
          </p:cNvSpPr>
          <p:nvPr/>
        </p:nvSpPr>
        <p:spPr bwMode="auto">
          <a:xfrm>
            <a:off x="2341563" y="4318000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1962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9479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2563602" y="3329520"/>
            <a:ext cx="1314083" cy="750423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7793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2563602" y="3329520"/>
            <a:ext cx="1314083" cy="750423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0381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 flipH="1">
            <a:off x="2563602" y="3329520"/>
            <a:ext cx="1314083" cy="750423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0873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 flipH="1">
            <a:off x="2563602" y="3329520"/>
            <a:ext cx="1314083" cy="750423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713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723700"/>
            <a:ext cx="0" cy="260582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2499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 flipH="1">
            <a:off x="2527585" y="900437"/>
            <a:ext cx="1855616" cy="789144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723700"/>
            <a:ext cx="0" cy="260582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2213929" y="3042743"/>
            <a:ext cx="625564" cy="625564"/>
          </a:xfrm>
          <a:prstGeom prst="ellipse">
            <a:avLst/>
          </a:prstGeom>
          <a:solidFill>
            <a:schemeClr val="accent6">
              <a:lumMod val="50000"/>
              <a:alpha val="43000"/>
            </a:schemeClr>
          </a:solidFill>
          <a:ln>
            <a:solidFill>
              <a:srgbClr val="FFFF00">
                <a:alpha val="33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2689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1237226"/>
            <a:ext cx="0" cy="209229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2213929" y="3042743"/>
            <a:ext cx="625564" cy="625564"/>
          </a:xfrm>
          <a:prstGeom prst="ellipse">
            <a:avLst/>
          </a:prstGeom>
          <a:solidFill>
            <a:schemeClr val="accent6">
              <a:lumMod val="50000"/>
              <a:alpha val="43000"/>
            </a:schemeClr>
          </a:solidFill>
          <a:ln>
            <a:solidFill>
              <a:srgbClr val="FFFF00">
                <a:alpha val="33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Connector 131"/>
          <p:cNvCxnSpPr/>
          <p:nvPr/>
        </p:nvCxnSpPr>
        <p:spPr>
          <a:xfrm flipV="1">
            <a:off x="2503698" y="1689581"/>
            <a:ext cx="0" cy="1661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V="1">
            <a:off x="2503698" y="900438"/>
            <a:ext cx="1859321" cy="7891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862183" y="723700"/>
            <a:ext cx="0" cy="25952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3306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1"/>
          <p:cNvSpPr>
            <a:spLocks/>
          </p:cNvSpPr>
          <p:nvPr/>
        </p:nvSpPr>
        <p:spPr bwMode="auto">
          <a:xfrm flipH="1">
            <a:off x="23314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1"/>
          <p:cNvSpPr>
            <a:spLocks/>
          </p:cNvSpPr>
          <p:nvPr/>
        </p:nvSpPr>
        <p:spPr bwMode="auto">
          <a:xfrm flipH="1">
            <a:off x="23314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1"/>
          <p:cNvSpPr>
            <a:spLocks/>
          </p:cNvSpPr>
          <p:nvPr/>
        </p:nvSpPr>
        <p:spPr bwMode="auto">
          <a:xfrm flipH="1">
            <a:off x="23311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1237226"/>
            <a:ext cx="0" cy="209229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2213929" y="3042743"/>
            <a:ext cx="625564" cy="625564"/>
          </a:xfrm>
          <a:prstGeom prst="ellipse">
            <a:avLst/>
          </a:prstGeom>
          <a:solidFill>
            <a:schemeClr val="accent6">
              <a:lumMod val="50000"/>
              <a:alpha val="43000"/>
            </a:schemeClr>
          </a:solidFill>
          <a:ln>
            <a:solidFill>
              <a:srgbClr val="FFFF00">
                <a:alpha val="33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Connector 131"/>
          <p:cNvCxnSpPr/>
          <p:nvPr/>
        </p:nvCxnSpPr>
        <p:spPr>
          <a:xfrm flipV="1">
            <a:off x="2503698" y="1689581"/>
            <a:ext cx="0" cy="1661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V="1">
            <a:off x="2503698" y="900438"/>
            <a:ext cx="1859321" cy="7891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3862183" y="723700"/>
            <a:ext cx="0" cy="25952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180912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723700"/>
            <a:ext cx="0" cy="260582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27883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 flipH="1">
            <a:off x="23311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723700"/>
            <a:ext cx="0" cy="260582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6" name="Oval 135"/>
          <p:cNvSpPr/>
          <p:nvPr/>
        </p:nvSpPr>
        <p:spPr>
          <a:xfrm>
            <a:off x="2213929" y="670444"/>
            <a:ext cx="625564" cy="625564"/>
          </a:xfrm>
          <a:prstGeom prst="ellipse">
            <a:avLst/>
          </a:prstGeom>
          <a:solidFill>
            <a:schemeClr val="accent6">
              <a:lumMod val="50000"/>
              <a:alpha val="43000"/>
            </a:schemeClr>
          </a:solidFill>
          <a:ln>
            <a:solidFill>
              <a:srgbClr val="FFFF00">
                <a:alpha val="33000"/>
              </a:srgb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107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46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47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48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49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0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1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2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3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4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5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6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7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8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59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0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1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2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3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4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65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66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67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68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69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0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1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2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3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974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5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6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7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8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79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80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81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82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2983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noFill/>
          <a:ln w="12700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2984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985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112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413617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8"/>
          <p:cNvSpPr>
            <a:spLocks/>
          </p:cNvSpPr>
          <p:nvPr/>
        </p:nvSpPr>
        <p:spPr bwMode="auto">
          <a:xfrm flipH="1">
            <a:off x="641350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Freeform 11"/>
          <p:cNvSpPr>
            <a:spLocks/>
          </p:cNvSpPr>
          <p:nvPr/>
        </p:nvSpPr>
        <p:spPr bwMode="auto">
          <a:xfrm flipH="1">
            <a:off x="55149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10"/>
          <p:cNvSpPr>
            <a:spLocks/>
          </p:cNvSpPr>
          <p:nvPr/>
        </p:nvSpPr>
        <p:spPr bwMode="auto">
          <a:xfrm flipH="1">
            <a:off x="413647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8"/>
          <p:cNvSpPr>
            <a:spLocks/>
          </p:cNvSpPr>
          <p:nvPr/>
        </p:nvSpPr>
        <p:spPr bwMode="auto">
          <a:xfrm flipH="1">
            <a:off x="641380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1"/>
          <p:cNvSpPr>
            <a:spLocks/>
          </p:cNvSpPr>
          <p:nvPr/>
        </p:nvSpPr>
        <p:spPr bwMode="auto">
          <a:xfrm flipH="1">
            <a:off x="55152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10"/>
          <p:cNvSpPr>
            <a:spLocks/>
          </p:cNvSpPr>
          <p:nvPr/>
        </p:nvSpPr>
        <p:spPr bwMode="auto">
          <a:xfrm flipH="1">
            <a:off x="413647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4" name="Freeform 8"/>
          <p:cNvSpPr>
            <a:spLocks/>
          </p:cNvSpPr>
          <p:nvPr/>
        </p:nvSpPr>
        <p:spPr bwMode="auto">
          <a:xfrm flipH="1">
            <a:off x="641380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flipH="1">
            <a:off x="55152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10"/>
          <p:cNvSpPr>
            <a:spLocks/>
          </p:cNvSpPr>
          <p:nvPr/>
        </p:nvSpPr>
        <p:spPr bwMode="auto">
          <a:xfrm flipH="1">
            <a:off x="413617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11"/>
          <p:cNvSpPr>
            <a:spLocks/>
          </p:cNvSpPr>
          <p:nvPr/>
        </p:nvSpPr>
        <p:spPr bwMode="auto">
          <a:xfrm flipH="1">
            <a:off x="55149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10"/>
          <p:cNvSpPr>
            <a:spLocks/>
          </p:cNvSpPr>
          <p:nvPr/>
        </p:nvSpPr>
        <p:spPr bwMode="auto">
          <a:xfrm flipH="1">
            <a:off x="413647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1"/>
          <p:cNvSpPr>
            <a:spLocks/>
          </p:cNvSpPr>
          <p:nvPr/>
        </p:nvSpPr>
        <p:spPr bwMode="auto">
          <a:xfrm flipH="1">
            <a:off x="55152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Freeform 11"/>
          <p:cNvSpPr>
            <a:spLocks/>
          </p:cNvSpPr>
          <p:nvPr/>
        </p:nvSpPr>
        <p:spPr bwMode="auto">
          <a:xfrm flipH="1">
            <a:off x="55152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3877685" y="1689581"/>
            <a:ext cx="485334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>
            <a:off x="5240115" y="2497220"/>
            <a:ext cx="1404023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4363019" y="4079943"/>
            <a:ext cx="2281119" cy="802722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3862183" y="723700"/>
            <a:ext cx="0" cy="260582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753032" y="384277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135" name="Straight Arrow Connector 134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ight Arrow 18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777812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5240115" y="2497220"/>
            <a:ext cx="1354859" cy="803156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flipH="1">
            <a:off x="4363020" y="4105190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7502012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7043175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V="1">
            <a:off x="6594974" y="3300376"/>
            <a:ext cx="0" cy="28026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6132857" y="4408129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flipV="1">
            <a:off x="5716813" y="5714965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/>
          <p:cNvCxnSpPr/>
          <p:nvPr/>
        </p:nvCxnSpPr>
        <p:spPr>
          <a:xfrm flipV="1">
            <a:off x="6132857" y="3228258"/>
            <a:ext cx="0" cy="9104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V="1">
            <a:off x="6132857" y="723700"/>
            <a:ext cx="0" cy="214900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V="1">
            <a:off x="2953840" y="3998452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V="1">
            <a:off x="2953923" y="723700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flipV="1">
            <a:off x="4341071" y="5440516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flipV="1">
            <a:off x="4341071" y="4882665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flipV="1">
            <a:off x="5240919" y="723700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flipV="1">
            <a:off x="5243551" y="5714965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5239795" y="471448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flipV="1">
            <a:off x="4765050" y="5673026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V="1">
            <a:off x="4765050" y="4869835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V="1">
            <a:off x="4774565" y="723700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flipV="1">
            <a:off x="3862183" y="5272427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V="1">
            <a:off x="3862183" y="723700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V="1">
            <a:off x="3400067" y="5161935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flipV="1">
            <a:off x="3400067" y="3729376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V="1">
            <a:off x="3400067" y="723700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Right Arrow 143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809154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flipH="1">
            <a:off x="1408853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flipH="1">
            <a:off x="1861291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2775691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flipH="1">
            <a:off x="322971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flipH="1">
            <a:off x="368215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flipH="1">
            <a:off x="4592638" y="72370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flipH="1">
            <a:off x="5045076" y="72370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flipH="1">
            <a:off x="5959476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flipH="1">
            <a:off x="6865938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flipH="1">
            <a:off x="7319963" y="72370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flipH="1">
            <a:off x="1409153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flipH="1">
            <a:off x="1861591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flipH="1">
            <a:off x="2775991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flipH="1">
            <a:off x="323001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flipH="1">
            <a:off x="368245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flipH="1">
            <a:off x="4592938" y="148645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flipH="1">
            <a:off x="5045376" y="148645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flipH="1">
            <a:off x="5959776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flipH="1">
            <a:off x="6866238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flipH="1">
            <a:off x="7320263" y="148645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flipH="1">
            <a:off x="1409153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flipH="1">
            <a:off x="1861591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flipH="1">
            <a:off x="2775991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flipH="1">
            <a:off x="323001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flipH="1">
            <a:off x="368245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flipH="1">
            <a:off x="4592938" y="2273868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flipH="1">
            <a:off x="5045376" y="2273868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flipH="1">
            <a:off x="5959776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flipH="1">
            <a:off x="6866238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flipH="1">
            <a:off x="7320263" y="2273868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flipH="1">
            <a:off x="1408853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flipH="1">
            <a:off x="186129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flipH="1">
            <a:off x="2775691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flipH="1">
            <a:off x="322971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flipH="1">
            <a:off x="368215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flipH="1">
            <a:off x="4592638" y="310443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flipH="1">
            <a:off x="5045076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flipH="1">
            <a:off x="5959476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flipH="1">
            <a:off x="6413501" y="310443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flipH="1">
            <a:off x="6865938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flipH="1">
            <a:off x="7319963" y="310443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flipH="1">
            <a:off x="1409153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flipH="1">
            <a:off x="186159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flipH="1">
            <a:off x="27759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flipH="1">
            <a:off x="323001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flipH="1">
            <a:off x="368245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flipH="1">
            <a:off x="2331491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flipH="1">
            <a:off x="4592938" y="3861677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flipH="1">
            <a:off x="5045376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flipH="1">
            <a:off x="5959776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flipH="1">
            <a:off x="6413801" y="3861677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flipH="1">
            <a:off x="6866238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flipH="1">
            <a:off x="7320263" y="3861677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flipH="1">
            <a:off x="2519391" y="3329520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flipH="1">
            <a:off x="1409153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flipH="1">
            <a:off x="186159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flipH="1">
            <a:off x="27759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flipH="1">
            <a:off x="323001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flipH="1">
            <a:off x="368245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flipH="1">
            <a:off x="413647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flipH="1">
            <a:off x="2331491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flipH="1">
            <a:off x="4592938" y="466758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flipH="1">
            <a:off x="5045376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flipH="1">
            <a:off x="5959776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flipH="1">
            <a:off x="6413801" y="466758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flipH="1">
            <a:off x="6866238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flipH="1">
            <a:off x="7320263" y="466758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flipH="1">
            <a:off x="1409153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flipH="1">
            <a:off x="186159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flipH="1">
            <a:off x="27759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flipH="1">
            <a:off x="323001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flipH="1">
            <a:off x="368245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flipH="1">
            <a:off x="413647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flipH="1">
            <a:off x="2331491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flipH="1">
            <a:off x="4592938" y="549816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flipH="1">
            <a:off x="5045376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flipH="1">
            <a:off x="59597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flipH="1">
            <a:off x="6413801" y="549816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flipH="1">
            <a:off x="6866238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flipH="1">
            <a:off x="7320263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flipH="1">
            <a:off x="5515276" y="549816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flipH="1">
            <a:off x="4363020" y="4105190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>
            <a:off x="2977618" y="4882665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flipV="1">
            <a:off x="1597743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flipV="1">
            <a:off x="2053304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flipV="1">
            <a:off x="7502012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7043175" y="723700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flipV="1">
            <a:off x="2519391" y="4079943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V="1">
            <a:off x="6594974" y="2872702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flipV="1">
            <a:off x="6132857" y="4408129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flipV="1">
            <a:off x="5716813" y="5714965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flipV="1">
            <a:off x="6132857" y="723700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flipV="1">
            <a:off x="2953840" y="3998452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flipV="1">
            <a:off x="2953923" y="723700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flipV="1">
            <a:off x="4341071" y="5440516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flipV="1">
            <a:off x="4341071" y="4882665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flipV="1">
            <a:off x="5240919" y="723700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flipV="1">
            <a:off x="5243551" y="5714965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flipV="1">
            <a:off x="5239795" y="471448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flipV="1">
            <a:off x="4765050" y="5673026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V="1">
            <a:off x="4765050" y="4869835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flipV="1">
            <a:off x="4774565" y="723700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flipV="1">
            <a:off x="3862183" y="5272427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V="1">
            <a:off x="3862183" y="723700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flipV="1">
            <a:off x="3400067" y="5161935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flipV="1">
            <a:off x="3400067" y="3729376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flipV="1">
            <a:off x="3400067" y="723700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849189">
            <a:off x="6276320" y="1894275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>
            <a:off x="0" y="5379065"/>
            <a:ext cx="1408853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262782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rot="10800000" flipV="1">
            <a:off x="7105520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rot="10800000" flipV="1">
            <a:off x="6649959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10800000" flipV="1">
            <a:off x="1201251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0800000" flipV="1">
            <a:off x="1660088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993311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Rectangle 1"/>
          <p:cNvSpPr/>
          <p:nvPr/>
        </p:nvSpPr>
        <p:spPr>
          <a:xfrm>
            <a:off x="426065" y="1121085"/>
            <a:ext cx="7128387" cy="53682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59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Rectangle 1"/>
          <p:cNvSpPr/>
          <p:nvPr/>
        </p:nvSpPr>
        <p:spPr>
          <a:xfrm>
            <a:off x="426065" y="1121085"/>
            <a:ext cx="7128387" cy="53682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27548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3170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1" name="Straight Arrow Connector 100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7105520" y="507767"/>
            <a:ext cx="0" cy="15102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6649959" y="499573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201251" y="499573"/>
            <a:ext cx="0" cy="15102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1660088" y="499573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6183872" y="500221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flipH="1">
            <a:off x="2108289" y="499573"/>
            <a:ext cx="1" cy="15102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>
            <a:off x="2570406" y="499573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5749423" y="500220"/>
            <a:ext cx="0" cy="15252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4362192" y="1440636"/>
            <a:ext cx="0" cy="56914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>
            <a:off x="3463468" y="1162055"/>
            <a:ext cx="0" cy="84772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>
            <a:off x="3938213" y="1302764"/>
            <a:ext cx="0" cy="70701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>
            <a:off x="4841080" y="1588143"/>
            <a:ext cx="0" cy="3714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31" name="Straight Connector 130"/>
          <p:cNvCxnSpPr/>
          <p:nvPr/>
        </p:nvCxnSpPr>
        <p:spPr>
          <a:xfrm rot="10800000" flipV="1">
            <a:off x="5303196" y="1723910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426065" y="1959565"/>
            <a:ext cx="7128387" cy="455430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TextBox 139"/>
          <p:cNvSpPr txBox="1"/>
          <p:nvPr/>
        </p:nvSpPr>
        <p:spPr>
          <a:xfrm>
            <a:off x="901554" y="2009776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1      1       1      1                1       1       1      1       1      2      1       1       1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0728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rot="10800000" flipV="1">
            <a:off x="7105520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rot="10800000" flipV="1">
            <a:off x="6649959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10800000" flipV="1">
            <a:off x="1201251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0800000" flipV="1">
            <a:off x="1660088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/>
          <p:nvPr/>
        </p:nvCxnSpPr>
        <p:spPr>
          <a:xfrm>
            <a:off x="6183872" y="500221"/>
            <a:ext cx="0" cy="237297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5749423" y="500220"/>
            <a:ext cx="0" cy="227345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44" name="Rectangle 143"/>
          <p:cNvSpPr/>
          <p:nvPr/>
        </p:nvSpPr>
        <p:spPr>
          <a:xfrm>
            <a:off x="426065" y="2773671"/>
            <a:ext cx="7128387" cy="378793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901554" y="289656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1      1       2      1                1       1               1       1      2      1       1       1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8571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rot="10800000" flipV="1">
            <a:off x="7105520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rot="10800000" flipV="1">
            <a:off x="6649959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10800000" flipV="1">
            <a:off x="1201251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0800000" flipV="1">
            <a:off x="1660088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40" name="Straight Arrow Connector 139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426065" y="3553966"/>
            <a:ext cx="7128387" cy="303221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877194" y="3650372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1      1       2      1                1       1               2       1      2               1       1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58461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rot="10800000" flipV="1">
            <a:off x="7105520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rot="10800000" flipV="1">
            <a:off x="6649959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10800000" flipV="1">
            <a:off x="1201251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0800000" flipV="1">
            <a:off x="1660088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40" name="Straight Arrow Connector 139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426065" y="4399935"/>
            <a:ext cx="7128387" cy="21862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868700" y="4336930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1      1      2        1                1       1               2       1      2               1       1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695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0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1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2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3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4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5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6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7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8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79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0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1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2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3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4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5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6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7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8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3989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0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1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2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3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4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5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6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7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3998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3999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0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1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2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3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4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5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noFill/>
          <a:ln w="12700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006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Curved Down Arrow 41"/>
          <p:cNvSpPr/>
          <p:nvPr/>
        </p:nvSpPr>
        <p:spPr bwMode="auto">
          <a:xfrm rot="9702101">
            <a:off x="2668588" y="4768850"/>
            <a:ext cx="3678237" cy="1355725"/>
          </a:xfrm>
          <a:prstGeom prst="curvedDownArrow">
            <a:avLst>
              <a:gd name="adj1" fmla="val 38619"/>
              <a:gd name="adj2" fmla="val 82224"/>
              <a:gd name="adj3" fmla="val 57382"/>
            </a:avLst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45717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4008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09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4010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8169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5893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 rot="10800000" flipV="1">
            <a:off x="7105520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 rot="10800000" flipV="1">
            <a:off x="6649959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 rot="10800000" flipV="1">
            <a:off x="1201251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rot="10800000" flipV="1">
            <a:off x="1660088" y="499573"/>
            <a:ext cx="0" cy="53792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 rot="10800000" flipV="1">
            <a:off x="2570406" y="2522628"/>
            <a:ext cx="0" cy="33562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 rot="10800000" flipV="1">
            <a:off x="3462344" y="2194442"/>
            <a:ext cx="0" cy="3684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 rot="10800000" flipV="1">
            <a:off x="3928698" y="2025442"/>
            <a:ext cx="0" cy="385342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rot="10800000" flipV="1">
            <a:off x="4841080" y="1588143"/>
            <a:ext cx="0" cy="429072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40" name="Straight Arrow Connector 139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 rot="10800000" flipV="1">
            <a:off x="5749340" y="2873195"/>
            <a:ext cx="0" cy="30056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 rot="10800000" flipV="1">
            <a:off x="5303196" y="3187182"/>
            <a:ext cx="0" cy="26916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4" name="Rectangle 143"/>
          <p:cNvSpPr/>
          <p:nvPr/>
        </p:nvSpPr>
        <p:spPr>
          <a:xfrm>
            <a:off x="426065" y="4399935"/>
            <a:ext cx="7128387" cy="21862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868700" y="4336930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1      1      2        1                1       1               2       1      2               1       1      </a:t>
            </a:r>
            <a:endParaRPr lang="en-US" dirty="0"/>
          </a:p>
        </p:txBody>
      </p: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2980063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3654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1575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7105520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6649959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201251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1660088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570406" y="2522628"/>
            <a:ext cx="0" cy="35574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462344" y="2194442"/>
            <a:ext cx="0" cy="38856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928698" y="2025442"/>
            <a:ext cx="0" cy="40546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4825577" y="1588143"/>
            <a:ext cx="15504" cy="422927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40" name="Straight Arrow Connector 139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5749340" y="2873195"/>
            <a:ext cx="83" cy="320693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5303196" y="3187182"/>
            <a:ext cx="0" cy="2892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2980063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142" name="Straight Connector 141"/>
          <p:cNvCxnSpPr/>
          <p:nvPr/>
        </p:nvCxnSpPr>
        <p:spPr>
          <a:xfrm>
            <a:off x="4362192" y="5653548"/>
            <a:ext cx="0" cy="4998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Rectangle 142"/>
          <p:cNvSpPr/>
          <p:nvPr/>
        </p:nvSpPr>
        <p:spPr>
          <a:xfrm>
            <a:off x="483420" y="5208482"/>
            <a:ext cx="7128387" cy="126032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951199" y="5317609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1      1               1                1       1             2       1      2               1       1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5921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6864197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6411760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5495772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504333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415751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680412" y="527403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227975" y="527403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311987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1405525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951500" y="527403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6863897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6411460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5495472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504303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458901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680112" y="451127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227675" y="451127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311687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1405225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951200" y="451127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6863897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6411460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5495472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504303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458901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680112" y="3723865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227675" y="3723865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311687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1405225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951200" y="3723865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864197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41176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495772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504333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458931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680412" y="289329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227975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311987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1859550" y="289329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1405525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951500" y="289329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6863897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641146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54954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504303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458901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5939972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680112" y="2136056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227675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311687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1859250" y="2136056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1405225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951200" y="2136056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6863897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641146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54954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504303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458901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413498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5939972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680112" y="1330144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227675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311687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1859250" y="1330144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1405225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951200" y="1330144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86389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41146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4954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04303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58901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13498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593997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68011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22767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3116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85925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40522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95120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75618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130870" y="1719906"/>
            <a:ext cx="2209373" cy="777475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85308" y="887606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7105520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6649959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201251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1660088" y="499573"/>
            <a:ext cx="0" cy="558055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108289" y="499573"/>
            <a:ext cx="0" cy="323029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570406" y="499573"/>
            <a:ext cx="0" cy="169486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86450" y="500220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570406" y="2522628"/>
            <a:ext cx="0" cy="35574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4362192" y="499573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4362192" y="1440636"/>
            <a:ext cx="0" cy="27927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462344" y="2194442"/>
            <a:ext cx="0" cy="38856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459712" y="499573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463468" y="1162055"/>
            <a:ext cx="0" cy="72603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938213" y="499573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938213" y="1302764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928698" y="2025442"/>
            <a:ext cx="0" cy="40546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4841080" y="500220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4825577" y="1588143"/>
            <a:ext cx="15503" cy="33279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5303196" y="499573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cxnSp>
        <p:nvCxnSpPr>
          <p:cNvPr id="140" name="Straight Arrow Connector 139"/>
          <p:cNvCxnSpPr/>
          <p:nvPr/>
        </p:nvCxnSpPr>
        <p:spPr>
          <a:xfrm rot="10800000" flipH="1">
            <a:off x="4825577" y="2497381"/>
            <a:ext cx="1358295" cy="77567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5749423" y="500220"/>
            <a:ext cx="0" cy="21038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5749340" y="2873195"/>
            <a:ext cx="83" cy="320693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5303196" y="1799830"/>
            <a:ext cx="0" cy="107336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5303196" y="3187182"/>
            <a:ext cx="0" cy="2892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6183872" y="500221"/>
            <a:ext cx="0" cy="20224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1773258" y="3619996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2980063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136" name="Straight Connector 135"/>
          <p:cNvCxnSpPr/>
          <p:nvPr/>
        </p:nvCxnSpPr>
        <p:spPr>
          <a:xfrm flipH="1">
            <a:off x="4362192" y="4916129"/>
            <a:ext cx="478889" cy="73741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4362192" y="5653548"/>
            <a:ext cx="0" cy="49980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Rectangle 142"/>
          <p:cNvSpPr/>
          <p:nvPr/>
        </p:nvSpPr>
        <p:spPr>
          <a:xfrm>
            <a:off x="483420" y="5960812"/>
            <a:ext cx="7128387" cy="57354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/>
          <p:cNvSpPr txBox="1"/>
          <p:nvPr/>
        </p:nvSpPr>
        <p:spPr>
          <a:xfrm>
            <a:off x="868700" y="627341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1      1                1                1       1      2               1      2               1       1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5696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1600579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</a:p>
          <a:p>
            <a:endParaRPr lang="en-US" dirty="0"/>
          </a:p>
          <a:p>
            <a:r>
              <a:rPr lang="en-US" dirty="0"/>
              <a:t>4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8</a:t>
            </a:r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5083752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483385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4327921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4078023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358875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325231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07533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56940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2068728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1817954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508358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4833689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432775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407785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382708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32506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07516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56923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206856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1817788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508358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4833689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432775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407785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382708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32506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07516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56923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206856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1817788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5083752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483385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4327921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407802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3827249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325231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07533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569400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231950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2068728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1817954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508358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4833689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432775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407785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382708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4573269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32506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07516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56923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2319337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206856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1817788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508358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4833689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432775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407785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382708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357630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4573269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32506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07516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56923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2319337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206856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181778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508358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4833689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432775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407785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382708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357630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4573269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32506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07516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56923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2319337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206856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81778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1474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469363" y="1270597"/>
            <a:ext cx="1220317" cy="429428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41300" y="810888"/>
            <a:ext cx="1513588" cy="45971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5217043" y="596563"/>
            <a:ext cx="0" cy="367127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965420" y="596563"/>
            <a:ext cx="0" cy="30823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955900" y="596563"/>
            <a:ext cx="0" cy="43349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2209333" y="596563"/>
            <a:ext cx="0" cy="345387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456890" y="596563"/>
            <a:ext cx="0" cy="178421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712134" y="596563"/>
            <a:ext cx="0" cy="9361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41931" y="596920"/>
            <a:ext cx="0" cy="21396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712134" y="1713970"/>
            <a:ext cx="0" cy="378549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3701803" y="596563"/>
            <a:ext cx="0" cy="3659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3701803" y="1116346"/>
            <a:ext cx="0" cy="15425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204784" y="1532701"/>
            <a:ext cx="21302" cy="25177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203331" y="596563"/>
            <a:ext cx="0" cy="21432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205405" y="962476"/>
            <a:ext cx="0" cy="4010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467624" y="596563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467624" y="1040195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462369" y="1439356"/>
            <a:ext cx="0" cy="349211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3966310" y="596920"/>
            <a:ext cx="0" cy="458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3957748" y="1197820"/>
            <a:ext cx="8563" cy="183816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4221554" y="596563"/>
            <a:ext cx="0" cy="5197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rot="10800000" flipH="1">
            <a:off x="3957748" y="1700025"/>
            <a:ext cx="750236" cy="428431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4468021" y="596920"/>
            <a:ext cx="0" cy="11620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467976" y="1907601"/>
            <a:ext cx="0" cy="300920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4221554" y="2081027"/>
            <a:ext cx="0" cy="14215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4707983" y="596921"/>
            <a:ext cx="0" cy="111704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2271841" y="2320086"/>
            <a:ext cx="361054" cy="601108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" name="Straight Connector 135"/>
          <p:cNvCxnSpPr/>
          <p:nvPr/>
        </p:nvCxnSpPr>
        <p:spPr>
          <a:xfrm flipH="1">
            <a:off x="3701803" y="3035988"/>
            <a:ext cx="264508" cy="4073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3704396" y="3420241"/>
            <a:ext cx="0" cy="282704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 flipH="1" flipV="1">
            <a:off x="4957774" y="3686274"/>
            <a:ext cx="251624" cy="246502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/>
          <p:nvPr/>
        </p:nvCxnSpPr>
        <p:spPr>
          <a:xfrm flipV="1">
            <a:off x="3467624" y="3502569"/>
            <a:ext cx="753930" cy="417479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2209333" y="4050439"/>
            <a:ext cx="1258291" cy="217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V="1">
            <a:off x="1967795" y="4267836"/>
            <a:ext cx="3241603" cy="5070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3740996" y="4916807"/>
            <a:ext cx="713892" cy="11167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1" name="Lightning Bolt 180"/>
          <p:cNvSpPr/>
          <p:nvPr/>
        </p:nvSpPr>
        <p:spPr>
          <a:xfrm rot="12649189">
            <a:off x="3270401" y="4848309"/>
            <a:ext cx="361054" cy="601108"/>
          </a:xfrm>
          <a:prstGeom prst="lightningBol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2" name="Straight Connector 181"/>
          <p:cNvCxnSpPr/>
          <p:nvPr/>
        </p:nvCxnSpPr>
        <p:spPr>
          <a:xfrm>
            <a:off x="3248311" y="4088060"/>
            <a:ext cx="176708" cy="37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1955900" y="4931467"/>
            <a:ext cx="756234" cy="38079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>
            <a:off x="2712914" y="5499465"/>
            <a:ext cx="965610" cy="5806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Lightning Bolt 184"/>
          <p:cNvSpPr/>
          <p:nvPr/>
        </p:nvSpPr>
        <p:spPr>
          <a:xfrm rot="12649189">
            <a:off x="3505697" y="6206845"/>
            <a:ext cx="361054" cy="601108"/>
          </a:xfrm>
          <a:prstGeom prst="lightningBolt">
            <a:avLst/>
          </a:prstGeom>
          <a:solidFill>
            <a:srgbClr val="008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9817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7400488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1600579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</a:p>
          <a:p>
            <a:endParaRPr lang="en-US" dirty="0"/>
          </a:p>
          <a:p>
            <a:r>
              <a:rPr lang="en-US" dirty="0" smtClean="0"/>
              <a:t>5</a:t>
            </a:r>
          </a:p>
          <a:p>
            <a:endParaRPr lang="en-US" dirty="0"/>
          </a:p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5083752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483385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4327921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4078023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358875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325231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07533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56940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2068728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1817954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508358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4833689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432775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407785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382708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32506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07516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56923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206856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1817788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508358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4833689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432775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407785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382708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32506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07516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56923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206856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1817788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5083752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483385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4327921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407802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3827249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325231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07533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569400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231950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2068728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1817954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508358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4833689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432775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407785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382708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4573269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32506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07516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56923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2319337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206856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1817788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508358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4833689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432775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407785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382708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357630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4573269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32506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07516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56923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2319337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206856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181778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508358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4833689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432775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407785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382708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357630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4573269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32506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07516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56923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2319337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206856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81778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1474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469363" y="1270597"/>
            <a:ext cx="1220317" cy="429428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41300" y="810888"/>
            <a:ext cx="1513588" cy="45971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5217043" y="596563"/>
            <a:ext cx="0" cy="367127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965420" y="596563"/>
            <a:ext cx="0" cy="30823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955900" y="596563"/>
            <a:ext cx="0" cy="43349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2209333" y="596563"/>
            <a:ext cx="0" cy="345387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456890" y="596563"/>
            <a:ext cx="0" cy="178421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712134" y="596563"/>
            <a:ext cx="0" cy="9361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41931" y="596920"/>
            <a:ext cx="0" cy="21396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712134" y="1713970"/>
            <a:ext cx="0" cy="378549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3701803" y="596563"/>
            <a:ext cx="0" cy="3659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3701803" y="1116346"/>
            <a:ext cx="0" cy="15425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204784" y="1532701"/>
            <a:ext cx="21302" cy="25177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203331" y="596563"/>
            <a:ext cx="0" cy="21432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205405" y="962476"/>
            <a:ext cx="0" cy="4010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467624" y="596563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467624" y="1040195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462369" y="1439356"/>
            <a:ext cx="0" cy="349211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3966310" y="596920"/>
            <a:ext cx="0" cy="458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3957748" y="1197820"/>
            <a:ext cx="8563" cy="183816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4221554" y="596563"/>
            <a:ext cx="0" cy="5197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rot="10800000" flipH="1">
            <a:off x="3957748" y="1700025"/>
            <a:ext cx="750236" cy="428431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4468021" y="596920"/>
            <a:ext cx="0" cy="11620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467976" y="1907601"/>
            <a:ext cx="0" cy="300920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4221554" y="2081027"/>
            <a:ext cx="0" cy="14215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4707983" y="596921"/>
            <a:ext cx="0" cy="111704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2271841" y="2320086"/>
            <a:ext cx="361054" cy="601108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" name="Straight Connector 135"/>
          <p:cNvCxnSpPr/>
          <p:nvPr/>
        </p:nvCxnSpPr>
        <p:spPr>
          <a:xfrm flipH="1">
            <a:off x="3701803" y="3035988"/>
            <a:ext cx="264508" cy="4073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3704396" y="3420241"/>
            <a:ext cx="0" cy="282704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 flipH="1" flipV="1">
            <a:off x="4957774" y="3686274"/>
            <a:ext cx="251624" cy="246502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/>
          <p:nvPr/>
        </p:nvCxnSpPr>
        <p:spPr>
          <a:xfrm flipV="1">
            <a:off x="3467624" y="3502569"/>
            <a:ext cx="753930" cy="417479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2209333" y="4050439"/>
            <a:ext cx="1258291" cy="217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V="1">
            <a:off x="1967795" y="4267836"/>
            <a:ext cx="3241603" cy="5070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3740996" y="4916807"/>
            <a:ext cx="713892" cy="11167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1" name="Lightning Bolt 180"/>
          <p:cNvSpPr/>
          <p:nvPr/>
        </p:nvSpPr>
        <p:spPr>
          <a:xfrm rot="12649189">
            <a:off x="3270401" y="4848309"/>
            <a:ext cx="361054" cy="601108"/>
          </a:xfrm>
          <a:prstGeom prst="lightningBol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2" name="Straight Connector 181"/>
          <p:cNvCxnSpPr/>
          <p:nvPr/>
        </p:nvCxnSpPr>
        <p:spPr>
          <a:xfrm>
            <a:off x="3248311" y="4088060"/>
            <a:ext cx="176708" cy="37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1955900" y="4931467"/>
            <a:ext cx="756234" cy="38079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>
            <a:off x="2712914" y="5499465"/>
            <a:ext cx="965610" cy="5806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Lightning Bolt 184"/>
          <p:cNvSpPr/>
          <p:nvPr/>
        </p:nvSpPr>
        <p:spPr>
          <a:xfrm rot="12649189">
            <a:off x="3505697" y="6206845"/>
            <a:ext cx="361054" cy="601108"/>
          </a:xfrm>
          <a:prstGeom prst="lightningBolt">
            <a:avLst/>
          </a:prstGeom>
          <a:solidFill>
            <a:srgbClr val="008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400488" y="4126003"/>
            <a:ext cx="1473124" cy="5137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Total 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8616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5580154" y="-1781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1600579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</a:p>
          <a:p>
            <a:endParaRPr lang="en-US" dirty="0"/>
          </a:p>
          <a:p>
            <a:r>
              <a:rPr lang="en-US" dirty="0" smtClean="0"/>
              <a:t>5</a:t>
            </a:r>
          </a:p>
          <a:p>
            <a:endParaRPr lang="en-US" dirty="0"/>
          </a:p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5083752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483385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4327921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4078023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358875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325231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07533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56940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2068728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1817954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508358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4833689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432775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407785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382708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32506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07516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56923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206856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1817788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508358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4833689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432775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407785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382708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32506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07516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56923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206856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1817788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5083752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483385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4327921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407802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3827249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325231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07533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569400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231950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2068728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1817954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508358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4833689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432775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407785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382708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4573269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32506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07516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56923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2319337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206856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1817788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508358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4833689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432775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407785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382708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357630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4573269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32506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07516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56923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2319337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206856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181778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508358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4833689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432775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407785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382708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357630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4573269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32506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07516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56923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2319337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206856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81778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1474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469363" y="1270597"/>
            <a:ext cx="1220317" cy="429428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rot="10800000">
            <a:off x="2941300" y="810888"/>
            <a:ext cx="1513588" cy="45971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5217043" y="596563"/>
            <a:ext cx="0" cy="367127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965420" y="596563"/>
            <a:ext cx="0" cy="30823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1955900" y="596563"/>
            <a:ext cx="0" cy="43349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>
            <a:off x="2209333" y="596563"/>
            <a:ext cx="0" cy="345387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 rot="10800000" flipV="1">
            <a:off x="2456890" y="596563"/>
            <a:ext cx="0" cy="178421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 rot="10800000" flipV="1">
            <a:off x="2712134" y="596563"/>
            <a:ext cx="0" cy="9361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 rot="10800000" flipV="1">
            <a:off x="2941931" y="596920"/>
            <a:ext cx="0" cy="21396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/>
          <p:nvPr/>
        </p:nvCxnSpPr>
        <p:spPr>
          <a:xfrm>
            <a:off x="2712134" y="1713970"/>
            <a:ext cx="0" cy="378549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 rot="10800000" flipV="1">
            <a:off x="3701803" y="596563"/>
            <a:ext cx="0" cy="3659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 rot="10800000" flipV="1">
            <a:off x="3701803" y="1116346"/>
            <a:ext cx="0" cy="15425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204784" y="1532701"/>
            <a:ext cx="21302" cy="25177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 rot="10800000" flipV="1">
            <a:off x="3203331" y="596563"/>
            <a:ext cx="0" cy="21432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 rot="10800000" flipV="1">
            <a:off x="3205405" y="962476"/>
            <a:ext cx="0" cy="40101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/>
          <p:nvPr/>
        </p:nvCxnSpPr>
        <p:spPr>
          <a:xfrm rot="10800000" flipV="1">
            <a:off x="3467624" y="596563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rot="10800000" flipV="1">
            <a:off x="3467624" y="1040195"/>
            <a:ext cx="0" cy="23748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462369" y="1439356"/>
            <a:ext cx="0" cy="349211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 rot="10800000" flipV="1">
            <a:off x="3966310" y="596920"/>
            <a:ext cx="0" cy="458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H="1">
            <a:off x="3957748" y="1197820"/>
            <a:ext cx="8563" cy="183816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/>
        </p:nvCxnSpPr>
        <p:spPr>
          <a:xfrm rot="10800000" flipV="1">
            <a:off x="4221554" y="596563"/>
            <a:ext cx="0" cy="51978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 rot="10800000" flipH="1">
            <a:off x="3957748" y="1700025"/>
            <a:ext cx="750236" cy="428431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 rot="10800000" flipV="1">
            <a:off x="4468021" y="596920"/>
            <a:ext cx="0" cy="11620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467976" y="1907601"/>
            <a:ext cx="0" cy="300920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/>
          <p:nvPr/>
        </p:nvCxnSpPr>
        <p:spPr>
          <a:xfrm rot="10800000" flipV="1">
            <a:off x="4221554" y="1314742"/>
            <a:ext cx="0" cy="59285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4221554" y="2081027"/>
            <a:ext cx="0" cy="142154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rot="10800000" flipV="1">
            <a:off x="4707983" y="596921"/>
            <a:ext cx="0" cy="111704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2271841" y="2320086"/>
            <a:ext cx="361054" cy="601108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" name="Straight Connector 135"/>
          <p:cNvCxnSpPr/>
          <p:nvPr/>
        </p:nvCxnSpPr>
        <p:spPr>
          <a:xfrm flipH="1">
            <a:off x="3701803" y="3035988"/>
            <a:ext cx="264508" cy="4073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3704396" y="3420241"/>
            <a:ext cx="0" cy="282704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/>
          <p:nvPr/>
        </p:nvCxnSpPr>
        <p:spPr>
          <a:xfrm flipH="1" flipV="1">
            <a:off x="4957774" y="3686274"/>
            <a:ext cx="251624" cy="246502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/>
          <p:nvPr/>
        </p:nvCxnSpPr>
        <p:spPr>
          <a:xfrm flipV="1">
            <a:off x="3467624" y="3502569"/>
            <a:ext cx="753930" cy="417479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2209333" y="4050439"/>
            <a:ext cx="1258291" cy="21739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/>
          <p:cNvCxnSpPr/>
          <p:nvPr/>
        </p:nvCxnSpPr>
        <p:spPr>
          <a:xfrm flipV="1">
            <a:off x="1967795" y="4267836"/>
            <a:ext cx="3241603" cy="50709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3740996" y="4916807"/>
            <a:ext cx="713892" cy="11167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1" name="Lightning Bolt 180"/>
          <p:cNvSpPr/>
          <p:nvPr/>
        </p:nvSpPr>
        <p:spPr>
          <a:xfrm rot="12649189">
            <a:off x="3270401" y="4848309"/>
            <a:ext cx="361054" cy="601108"/>
          </a:xfrm>
          <a:prstGeom prst="lightningBol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2" name="Straight Connector 181"/>
          <p:cNvCxnSpPr/>
          <p:nvPr/>
        </p:nvCxnSpPr>
        <p:spPr>
          <a:xfrm>
            <a:off x="3248311" y="4088060"/>
            <a:ext cx="176708" cy="37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1955900" y="4931467"/>
            <a:ext cx="756234" cy="38079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83"/>
          <p:cNvCxnSpPr/>
          <p:nvPr/>
        </p:nvCxnSpPr>
        <p:spPr>
          <a:xfrm>
            <a:off x="2712914" y="5499465"/>
            <a:ext cx="965610" cy="58066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Lightning Bolt 184"/>
          <p:cNvSpPr/>
          <p:nvPr/>
        </p:nvSpPr>
        <p:spPr>
          <a:xfrm rot="12649189">
            <a:off x="3505697" y="6206845"/>
            <a:ext cx="361054" cy="601108"/>
          </a:xfrm>
          <a:prstGeom prst="lightningBolt">
            <a:avLst/>
          </a:prstGeom>
          <a:solidFill>
            <a:srgbClr val="008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400488" y="4126003"/>
            <a:ext cx="1473124" cy="5137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Total 14</a:t>
            </a:r>
            <a:endParaRPr lang="en-US" dirty="0"/>
          </a:p>
        </p:txBody>
      </p:sp>
      <p:sp>
        <p:nvSpPr>
          <p:cNvPr id="143" name="Left Brace 142"/>
          <p:cNvSpPr/>
          <p:nvPr/>
        </p:nvSpPr>
        <p:spPr>
          <a:xfrm rot="5400000">
            <a:off x="3498548" y="-477798"/>
            <a:ext cx="677333" cy="1472106"/>
          </a:xfrm>
          <a:prstGeom prst="leftBrace">
            <a:avLst/>
          </a:prstGeom>
          <a:noFill/>
          <a:ln w="76200"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67056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5580154" y="-1781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2" name="Double Bracket 1"/>
          <p:cNvSpPr/>
          <p:nvPr/>
        </p:nvSpPr>
        <p:spPr>
          <a:xfrm>
            <a:off x="8136194" y="2332197"/>
            <a:ext cx="344129" cy="1600579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136194" y="2332197"/>
            <a:ext cx="8439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</a:p>
          <a:p>
            <a:endParaRPr lang="en-US" dirty="0"/>
          </a:p>
          <a:p>
            <a:r>
              <a:rPr lang="en-US" dirty="0" smtClean="0"/>
              <a:t>5</a:t>
            </a:r>
          </a:p>
          <a:p>
            <a:endParaRPr lang="en-US" dirty="0"/>
          </a:p>
          <a:p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 rot="10800000" flipH="1">
            <a:off x="5083752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0800000" flipH="1">
            <a:off x="483385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rot="10800000" flipH="1">
            <a:off x="4327921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0800000" flipH="1">
            <a:off x="4078023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Freeform 9"/>
          <p:cNvSpPr>
            <a:spLocks/>
          </p:cNvSpPr>
          <p:nvPr/>
        </p:nvSpPr>
        <p:spPr bwMode="auto">
          <a:xfrm rot="10800000" flipH="1">
            <a:off x="358875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 rot="10800000" flipH="1">
            <a:off x="3325231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6"/>
          <p:cNvSpPr>
            <a:spLocks/>
          </p:cNvSpPr>
          <p:nvPr/>
        </p:nvSpPr>
        <p:spPr bwMode="auto">
          <a:xfrm rot="10800000" flipH="1">
            <a:off x="3075334" y="3233671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Freeform 7"/>
          <p:cNvSpPr>
            <a:spLocks/>
          </p:cNvSpPr>
          <p:nvPr/>
        </p:nvSpPr>
        <p:spPr bwMode="auto">
          <a:xfrm rot="10800000" flipH="1">
            <a:off x="2569400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9"/>
          <p:cNvSpPr>
            <a:spLocks/>
          </p:cNvSpPr>
          <p:nvPr/>
        </p:nvSpPr>
        <p:spPr bwMode="auto">
          <a:xfrm rot="10800000" flipH="1">
            <a:off x="2068728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0"/>
          <p:cNvSpPr>
            <a:spLocks/>
          </p:cNvSpPr>
          <p:nvPr/>
        </p:nvSpPr>
        <p:spPr bwMode="auto">
          <a:xfrm rot="10800000" flipH="1">
            <a:off x="1817954" y="3233671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5"/>
          <p:cNvSpPr>
            <a:spLocks/>
          </p:cNvSpPr>
          <p:nvPr/>
        </p:nvSpPr>
        <p:spPr bwMode="auto">
          <a:xfrm rot="10800000" flipH="1">
            <a:off x="508358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6"/>
          <p:cNvSpPr>
            <a:spLocks/>
          </p:cNvSpPr>
          <p:nvPr/>
        </p:nvSpPr>
        <p:spPr bwMode="auto">
          <a:xfrm rot="10800000" flipH="1">
            <a:off x="4833689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7"/>
          <p:cNvSpPr>
            <a:spLocks/>
          </p:cNvSpPr>
          <p:nvPr/>
        </p:nvSpPr>
        <p:spPr bwMode="auto">
          <a:xfrm rot="10800000" flipH="1">
            <a:off x="432775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8"/>
          <p:cNvSpPr>
            <a:spLocks/>
          </p:cNvSpPr>
          <p:nvPr/>
        </p:nvSpPr>
        <p:spPr bwMode="auto">
          <a:xfrm rot="10800000" flipH="1">
            <a:off x="407785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9"/>
          <p:cNvSpPr>
            <a:spLocks/>
          </p:cNvSpPr>
          <p:nvPr/>
        </p:nvSpPr>
        <p:spPr bwMode="auto">
          <a:xfrm rot="10800000" flipH="1">
            <a:off x="382708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5"/>
          <p:cNvSpPr>
            <a:spLocks/>
          </p:cNvSpPr>
          <p:nvPr/>
        </p:nvSpPr>
        <p:spPr bwMode="auto">
          <a:xfrm rot="10800000" flipH="1">
            <a:off x="3325066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6"/>
          <p:cNvSpPr>
            <a:spLocks/>
          </p:cNvSpPr>
          <p:nvPr/>
        </p:nvSpPr>
        <p:spPr bwMode="auto">
          <a:xfrm rot="10800000" flipH="1">
            <a:off x="3075168" y="2812375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7"/>
          <p:cNvSpPr>
            <a:spLocks/>
          </p:cNvSpPr>
          <p:nvPr/>
        </p:nvSpPr>
        <p:spPr bwMode="auto">
          <a:xfrm rot="10800000" flipH="1">
            <a:off x="2569235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9"/>
          <p:cNvSpPr>
            <a:spLocks/>
          </p:cNvSpPr>
          <p:nvPr/>
        </p:nvSpPr>
        <p:spPr bwMode="auto">
          <a:xfrm rot="10800000" flipH="1">
            <a:off x="2068563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10"/>
          <p:cNvSpPr>
            <a:spLocks/>
          </p:cNvSpPr>
          <p:nvPr/>
        </p:nvSpPr>
        <p:spPr bwMode="auto">
          <a:xfrm rot="10800000" flipH="1">
            <a:off x="1817788" y="2812375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5"/>
          <p:cNvSpPr>
            <a:spLocks/>
          </p:cNvSpPr>
          <p:nvPr/>
        </p:nvSpPr>
        <p:spPr bwMode="auto">
          <a:xfrm rot="10800000" flipH="1">
            <a:off x="508358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5" name="Freeform 6"/>
          <p:cNvSpPr>
            <a:spLocks/>
          </p:cNvSpPr>
          <p:nvPr/>
        </p:nvSpPr>
        <p:spPr bwMode="auto">
          <a:xfrm rot="10800000" flipH="1">
            <a:off x="4833689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7"/>
          <p:cNvSpPr>
            <a:spLocks/>
          </p:cNvSpPr>
          <p:nvPr/>
        </p:nvSpPr>
        <p:spPr bwMode="auto">
          <a:xfrm rot="10800000" flipH="1">
            <a:off x="432775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7" name="Freeform 8"/>
          <p:cNvSpPr>
            <a:spLocks/>
          </p:cNvSpPr>
          <p:nvPr/>
        </p:nvSpPr>
        <p:spPr bwMode="auto">
          <a:xfrm rot="10800000" flipH="1">
            <a:off x="407785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9"/>
          <p:cNvSpPr>
            <a:spLocks/>
          </p:cNvSpPr>
          <p:nvPr/>
        </p:nvSpPr>
        <p:spPr bwMode="auto">
          <a:xfrm rot="10800000" flipH="1">
            <a:off x="382708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1" name="Freeform 5"/>
          <p:cNvSpPr>
            <a:spLocks/>
          </p:cNvSpPr>
          <p:nvPr/>
        </p:nvSpPr>
        <p:spPr bwMode="auto">
          <a:xfrm rot="10800000" flipH="1">
            <a:off x="3325066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2" name="Freeform 6"/>
          <p:cNvSpPr>
            <a:spLocks/>
          </p:cNvSpPr>
          <p:nvPr/>
        </p:nvSpPr>
        <p:spPr bwMode="auto">
          <a:xfrm rot="10800000" flipH="1">
            <a:off x="3075168" y="2377457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3" name="Freeform 7"/>
          <p:cNvSpPr>
            <a:spLocks/>
          </p:cNvSpPr>
          <p:nvPr/>
        </p:nvSpPr>
        <p:spPr bwMode="auto">
          <a:xfrm rot="10800000" flipH="1">
            <a:off x="2569235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2068563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6" name="Freeform 10"/>
          <p:cNvSpPr>
            <a:spLocks/>
          </p:cNvSpPr>
          <p:nvPr/>
        </p:nvSpPr>
        <p:spPr bwMode="auto">
          <a:xfrm rot="10800000" flipH="1">
            <a:off x="1817788" y="2377457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5083752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483385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4327921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4" name="Freeform 8"/>
          <p:cNvSpPr>
            <a:spLocks/>
          </p:cNvSpPr>
          <p:nvPr/>
        </p:nvSpPr>
        <p:spPr bwMode="auto">
          <a:xfrm rot="10800000" flipH="1">
            <a:off x="407802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9"/>
          <p:cNvSpPr>
            <a:spLocks/>
          </p:cNvSpPr>
          <p:nvPr/>
        </p:nvSpPr>
        <p:spPr bwMode="auto">
          <a:xfrm rot="10800000" flipH="1">
            <a:off x="3827249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5"/>
          <p:cNvSpPr>
            <a:spLocks/>
          </p:cNvSpPr>
          <p:nvPr/>
        </p:nvSpPr>
        <p:spPr bwMode="auto">
          <a:xfrm rot="10800000" flipH="1">
            <a:off x="3325231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6"/>
          <p:cNvSpPr>
            <a:spLocks/>
          </p:cNvSpPr>
          <p:nvPr/>
        </p:nvSpPr>
        <p:spPr bwMode="auto">
          <a:xfrm rot="10800000" flipH="1">
            <a:off x="3075334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7"/>
          <p:cNvSpPr>
            <a:spLocks/>
          </p:cNvSpPr>
          <p:nvPr/>
        </p:nvSpPr>
        <p:spPr bwMode="auto">
          <a:xfrm rot="10800000" flipH="1">
            <a:off x="2569400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8"/>
          <p:cNvSpPr>
            <a:spLocks/>
          </p:cNvSpPr>
          <p:nvPr/>
        </p:nvSpPr>
        <p:spPr bwMode="auto">
          <a:xfrm rot="10800000" flipH="1">
            <a:off x="2319503" y="191870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9"/>
          <p:cNvSpPr>
            <a:spLocks/>
          </p:cNvSpPr>
          <p:nvPr/>
        </p:nvSpPr>
        <p:spPr bwMode="auto">
          <a:xfrm rot="10800000" flipH="1">
            <a:off x="2068728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10"/>
          <p:cNvSpPr>
            <a:spLocks/>
          </p:cNvSpPr>
          <p:nvPr/>
        </p:nvSpPr>
        <p:spPr bwMode="auto">
          <a:xfrm rot="10800000" flipH="1">
            <a:off x="1817954" y="191870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5"/>
          <p:cNvSpPr>
            <a:spLocks/>
          </p:cNvSpPr>
          <p:nvPr/>
        </p:nvSpPr>
        <p:spPr bwMode="auto">
          <a:xfrm rot="10800000" flipH="1">
            <a:off x="508358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6"/>
          <p:cNvSpPr>
            <a:spLocks/>
          </p:cNvSpPr>
          <p:nvPr/>
        </p:nvSpPr>
        <p:spPr bwMode="auto">
          <a:xfrm rot="10800000" flipH="1">
            <a:off x="4833689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7"/>
          <p:cNvSpPr>
            <a:spLocks/>
          </p:cNvSpPr>
          <p:nvPr/>
        </p:nvSpPr>
        <p:spPr bwMode="auto">
          <a:xfrm rot="10800000" flipH="1">
            <a:off x="432775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8"/>
          <p:cNvSpPr>
            <a:spLocks/>
          </p:cNvSpPr>
          <p:nvPr/>
        </p:nvSpPr>
        <p:spPr bwMode="auto">
          <a:xfrm rot="10800000" flipH="1">
            <a:off x="407785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9"/>
          <p:cNvSpPr>
            <a:spLocks/>
          </p:cNvSpPr>
          <p:nvPr/>
        </p:nvSpPr>
        <p:spPr bwMode="auto">
          <a:xfrm rot="10800000" flipH="1">
            <a:off x="382708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1"/>
          <p:cNvSpPr>
            <a:spLocks/>
          </p:cNvSpPr>
          <p:nvPr/>
        </p:nvSpPr>
        <p:spPr bwMode="auto">
          <a:xfrm rot="10800000" flipH="1">
            <a:off x="4573269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5"/>
          <p:cNvSpPr>
            <a:spLocks/>
          </p:cNvSpPr>
          <p:nvPr/>
        </p:nvSpPr>
        <p:spPr bwMode="auto">
          <a:xfrm rot="10800000" flipH="1">
            <a:off x="3325066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 rot="10800000" flipH="1">
            <a:off x="3075168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 rot="10800000" flipH="1">
            <a:off x="2569235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8"/>
          <p:cNvSpPr>
            <a:spLocks/>
          </p:cNvSpPr>
          <p:nvPr/>
        </p:nvSpPr>
        <p:spPr bwMode="auto">
          <a:xfrm rot="10800000" flipH="1">
            <a:off x="2319337" y="1500452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9"/>
          <p:cNvSpPr>
            <a:spLocks/>
          </p:cNvSpPr>
          <p:nvPr/>
        </p:nvSpPr>
        <p:spPr bwMode="auto">
          <a:xfrm rot="10800000" flipH="1">
            <a:off x="2068563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10"/>
          <p:cNvSpPr>
            <a:spLocks/>
          </p:cNvSpPr>
          <p:nvPr/>
        </p:nvSpPr>
        <p:spPr bwMode="auto">
          <a:xfrm rot="10800000" flipH="1">
            <a:off x="1817788" y="1500452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3" name="Freeform 5"/>
          <p:cNvSpPr>
            <a:spLocks/>
          </p:cNvSpPr>
          <p:nvPr/>
        </p:nvSpPr>
        <p:spPr bwMode="auto">
          <a:xfrm rot="10800000" flipH="1">
            <a:off x="508358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4" name="Freeform 6"/>
          <p:cNvSpPr>
            <a:spLocks/>
          </p:cNvSpPr>
          <p:nvPr/>
        </p:nvSpPr>
        <p:spPr bwMode="auto">
          <a:xfrm rot="10800000" flipH="1">
            <a:off x="4833689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5" name="Freeform 7"/>
          <p:cNvSpPr>
            <a:spLocks/>
          </p:cNvSpPr>
          <p:nvPr/>
        </p:nvSpPr>
        <p:spPr bwMode="auto">
          <a:xfrm rot="10800000" flipH="1">
            <a:off x="432775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6" name="Freeform 8"/>
          <p:cNvSpPr>
            <a:spLocks/>
          </p:cNvSpPr>
          <p:nvPr/>
        </p:nvSpPr>
        <p:spPr bwMode="auto">
          <a:xfrm rot="10800000" flipH="1">
            <a:off x="407785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7" name="Freeform 9"/>
          <p:cNvSpPr>
            <a:spLocks/>
          </p:cNvSpPr>
          <p:nvPr/>
        </p:nvSpPr>
        <p:spPr bwMode="auto">
          <a:xfrm rot="10800000" flipH="1">
            <a:off x="382708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8" name="Freeform 10"/>
          <p:cNvSpPr>
            <a:spLocks/>
          </p:cNvSpPr>
          <p:nvPr/>
        </p:nvSpPr>
        <p:spPr bwMode="auto">
          <a:xfrm rot="10800000" flipH="1">
            <a:off x="357630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9" name="Freeform 11"/>
          <p:cNvSpPr>
            <a:spLocks/>
          </p:cNvSpPr>
          <p:nvPr/>
        </p:nvSpPr>
        <p:spPr bwMode="auto">
          <a:xfrm rot="10800000" flipH="1">
            <a:off x="4573269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0" name="Freeform 5"/>
          <p:cNvSpPr>
            <a:spLocks/>
          </p:cNvSpPr>
          <p:nvPr/>
        </p:nvSpPr>
        <p:spPr bwMode="auto">
          <a:xfrm rot="10800000" flipH="1">
            <a:off x="3325066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1" name="Freeform 6"/>
          <p:cNvSpPr>
            <a:spLocks/>
          </p:cNvSpPr>
          <p:nvPr/>
        </p:nvSpPr>
        <p:spPr bwMode="auto">
          <a:xfrm rot="10800000" flipH="1">
            <a:off x="3075168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7"/>
          <p:cNvSpPr>
            <a:spLocks/>
          </p:cNvSpPr>
          <p:nvPr/>
        </p:nvSpPr>
        <p:spPr bwMode="auto">
          <a:xfrm rot="10800000" flipH="1">
            <a:off x="2569235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3" name="Freeform 8"/>
          <p:cNvSpPr>
            <a:spLocks/>
          </p:cNvSpPr>
          <p:nvPr/>
        </p:nvSpPr>
        <p:spPr bwMode="auto">
          <a:xfrm rot="10800000" flipH="1">
            <a:off x="2319337" y="1055318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9"/>
          <p:cNvSpPr>
            <a:spLocks/>
          </p:cNvSpPr>
          <p:nvPr/>
        </p:nvSpPr>
        <p:spPr bwMode="auto">
          <a:xfrm rot="10800000" flipH="1">
            <a:off x="2068563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5" name="Freeform 10"/>
          <p:cNvSpPr>
            <a:spLocks/>
          </p:cNvSpPr>
          <p:nvPr/>
        </p:nvSpPr>
        <p:spPr bwMode="auto">
          <a:xfrm rot="10800000" flipH="1">
            <a:off x="1817788" y="1055318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508358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4833689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432775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407785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382708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357630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4573269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325066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075168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569235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2319337" y="596563"/>
            <a:ext cx="237622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2068563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81778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14748" y="596563"/>
            <a:ext cx="238499" cy="334074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31" name="Straight Arrow Connector 130"/>
          <p:cNvCxnSpPr/>
          <p:nvPr/>
        </p:nvCxnSpPr>
        <p:spPr>
          <a:xfrm rot="10800000" flipH="1">
            <a:off x="2469363" y="1270597"/>
            <a:ext cx="1220317" cy="429428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/>
          <p:nvPr/>
        </p:nvCxnSpPr>
        <p:spPr>
          <a:xfrm>
            <a:off x="2456890" y="1700025"/>
            <a:ext cx="0" cy="68074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3701803" y="596562"/>
            <a:ext cx="0" cy="67403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3204784" y="1532701"/>
            <a:ext cx="21302" cy="251773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/>
          <p:nvPr/>
        </p:nvCxnSpPr>
        <p:spPr>
          <a:xfrm>
            <a:off x="3205405" y="596921"/>
            <a:ext cx="0" cy="76656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>
            <a:off x="3467624" y="596921"/>
            <a:ext cx="0" cy="6807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3462369" y="1439356"/>
            <a:ext cx="0" cy="349211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>
            <a:off x="3957748" y="596921"/>
            <a:ext cx="1" cy="243906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/>
          <p:nvPr/>
        </p:nvCxnSpPr>
        <p:spPr>
          <a:xfrm>
            <a:off x="4467976" y="596921"/>
            <a:ext cx="0" cy="43198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/>
          <p:nvPr/>
        </p:nvCxnSpPr>
        <p:spPr>
          <a:xfrm>
            <a:off x="4221554" y="596921"/>
            <a:ext cx="0" cy="290564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Lightning Bolt 9"/>
          <p:cNvSpPr/>
          <p:nvPr/>
        </p:nvSpPr>
        <p:spPr>
          <a:xfrm rot="12649189">
            <a:off x="2271841" y="2320086"/>
            <a:ext cx="361054" cy="601108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6" name="Straight Connector 135"/>
          <p:cNvCxnSpPr/>
          <p:nvPr/>
        </p:nvCxnSpPr>
        <p:spPr>
          <a:xfrm flipH="1">
            <a:off x="3701803" y="3035988"/>
            <a:ext cx="264508" cy="40730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3704396" y="3420241"/>
            <a:ext cx="0" cy="282704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/>
          <p:nvPr/>
        </p:nvCxnSpPr>
        <p:spPr>
          <a:xfrm flipV="1">
            <a:off x="3467624" y="3502569"/>
            <a:ext cx="753930" cy="417479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3740996" y="4916807"/>
            <a:ext cx="713892" cy="11167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1" name="Lightning Bolt 180"/>
          <p:cNvSpPr/>
          <p:nvPr/>
        </p:nvSpPr>
        <p:spPr>
          <a:xfrm rot="12649189">
            <a:off x="3270401" y="4848309"/>
            <a:ext cx="361054" cy="601108"/>
          </a:xfrm>
          <a:prstGeom prst="lightningBolt">
            <a:avLst/>
          </a:prstGeom>
          <a:solidFill>
            <a:srgbClr val="FF0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2" name="Straight Connector 181"/>
          <p:cNvCxnSpPr/>
          <p:nvPr/>
        </p:nvCxnSpPr>
        <p:spPr>
          <a:xfrm>
            <a:off x="3248311" y="4088060"/>
            <a:ext cx="176708" cy="3794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5" name="Lightning Bolt 184"/>
          <p:cNvSpPr/>
          <p:nvPr/>
        </p:nvSpPr>
        <p:spPr>
          <a:xfrm rot="12649189">
            <a:off x="3505697" y="6206845"/>
            <a:ext cx="361054" cy="601108"/>
          </a:xfrm>
          <a:prstGeom prst="lightningBolt">
            <a:avLst/>
          </a:prstGeom>
          <a:solidFill>
            <a:srgbClr val="0080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400488" y="4126003"/>
            <a:ext cx="1473124" cy="51373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Total 14</a:t>
            </a:r>
            <a:endParaRPr lang="en-US" dirty="0"/>
          </a:p>
        </p:txBody>
      </p:sp>
      <p:sp>
        <p:nvSpPr>
          <p:cNvPr id="17" name="Left Brace 16"/>
          <p:cNvSpPr/>
          <p:nvPr/>
        </p:nvSpPr>
        <p:spPr>
          <a:xfrm rot="5400000">
            <a:off x="3498548" y="-477798"/>
            <a:ext cx="677333" cy="1472106"/>
          </a:xfrm>
          <a:prstGeom prst="leftBrace">
            <a:avLst/>
          </a:prstGeom>
          <a:noFill/>
          <a:ln w="76200"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71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7005" y="689826"/>
            <a:ext cx="827548" cy="3722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  <a:endParaRPr lang="en-US" dirty="0"/>
          </a:p>
        </p:txBody>
      </p:sp>
      <p:sp>
        <p:nvSpPr>
          <p:cNvPr id="203" name="Rectangle 202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0205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7005" y="689826"/>
            <a:ext cx="827548" cy="3722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  <a:endParaRPr lang="en-US" dirty="0"/>
          </a:p>
        </p:txBody>
      </p:sp>
      <p:sp>
        <p:nvSpPr>
          <p:cNvPr id="4" name="Left Brace 3"/>
          <p:cNvSpPr/>
          <p:nvPr/>
        </p:nvSpPr>
        <p:spPr>
          <a:xfrm rot="16200000" flipV="1">
            <a:off x="3754359" y="-1380756"/>
            <a:ext cx="990601" cy="634291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039532" y="2413001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1/14 chance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690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N=14</a:t>
            </a:r>
            <a:endParaRPr lang="en-US" dirty="0"/>
          </a:p>
        </p:txBody>
      </p:sp>
      <p:sp>
        <p:nvSpPr>
          <p:cNvPr id="74" name="Oval 73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5"/>
          <p:cNvSpPr>
            <a:spLocks/>
          </p:cNvSpPr>
          <p:nvPr/>
        </p:nvSpPr>
        <p:spPr bwMode="auto">
          <a:xfrm rot="10800000" flipH="1">
            <a:off x="7008476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6"/>
          <p:cNvSpPr>
            <a:spLocks/>
          </p:cNvSpPr>
          <p:nvPr/>
        </p:nvSpPr>
        <p:spPr bwMode="auto">
          <a:xfrm rot="10800000" flipH="1">
            <a:off x="655603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7"/>
          <p:cNvSpPr>
            <a:spLocks/>
          </p:cNvSpPr>
          <p:nvPr/>
        </p:nvSpPr>
        <p:spPr bwMode="auto">
          <a:xfrm rot="10800000" flipH="1">
            <a:off x="56400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8"/>
          <p:cNvSpPr>
            <a:spLocks/>
          </p:cNvSpPr>
          <p:nvPr/>
        </p:nvSpPr>
        <p:spPr bwMode="auto">
          <a:xfrm rot="10800000" flipH="1">
            <a:off x="518761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9"/>
          <p:cNvSpPr>
            <a:spLocks/>
          </p:cNvSpPr>
          <p:nvPr/>
        </p:nvSpPr>
        <p:spPr bwMode="auto">
          <a:xfrm rot="10800000" flipH="1">
            <a:off x="473358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10"/>
          <p:cNvSpPr>
            <a:spLocks/>
          </p:cNvSpPr>
          <p:nvPr/>
        </p:nvSpPr>
        <p:spPr bwMode="auto">
          <a:xfrm rot="10800000" flipH="1">
            <a:off x="427956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11"/>
          <p:cNvSpPr>
            <a:spLocks/>
          </p:cNvSpPr>
          <p:nvPr/>
        </p:nvSpPr>
        <p:spPr bwMode="auto">
          <a:xfrm rot="10800000" flipH="1">
            <a:off x="60845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5"/>
          <p:cNvSpPr>
            <a:spLocks/>
          </p:cNvSpPr>
          <p:nvPr/>
        </p:nvSpPr>
        <p:spPr bwMode="auto">
          <a:xfrm rot="10800000" flipH="1">
            <a:off x="3824691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6"/>
          <p:cNvSpPr>
            <a:spLocks/>
          </p:cNvSpPr>
          <p:nvPr/>
        </p:nvSpPr>
        <p:spPr bwMode="auto">
          <a:xfrm rot="10800000" flipH="1">
            <a:off x="337225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7"/>
          <p:cNvSpPr>
            <a:spLocks/>
          </p:cNvSpPr>
          <p:nvPr/>
        </p:nvSpPr>
        <p:spPr bwMode="auto">
          <a:xfrm rot="10800000" flipH="1">
            <a:off x="2456266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Freeform 8"/>
          <p:cNvSpPr>
            <a:spLocks/>
          </p:cNvSpPr>
          <p:nvPr/>
        </p:nvSpPr>
        <p:spPr bwMode="auto">
          <a:xfrm rot="10800000" flipH="1">
            <a:off x="200382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Freeform 9"/>
          <p:cNvSpPr>
            <a:spLocks/>
          </p:cNvSpPr>
          <p:nvPr/>
        </p:nvSpPr>
        <p:spPr bwMode="auto">
          <a:xfrm rot="10800000" flipH="1">
            <a:off x="154980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10"/>
          <p:cNvSpPr>
            <a:spLocks/>
          </p:cNvSpPr>
          <p:nvPr/>
        </p:nvSpPr>
        <p:spPr bwMode="auto">
          <a:xfrm rot="10800000" flipH="1">
            <a:off x="109577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5"/>
          <p:cNvSpPr>
            <a:spLocks/>
          </p:cNvSpPr>
          <p:nvPr/>
        </p:nvSpPr>
        <p:spPr bwMode="auto">
          <a:xfrm rot="10800000" flipH="1">
            <a:off x="7008476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6"/>
          <p:cNvSpPr>
            <a:spLocks/>
          </p:cNvSpPr>
          <p:nvPr/>
        </p:nvSpPr>
        <p:spPr bwMode="auto">
          <a:xfrm rot="10800000" flipH="1">
            <a:off x="655603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7"/>
          <p:cNvSpPr>
            <a:spLocks/>
          </p:cNvSpPr>
          <p:nvPr/>
        </p:nvSpPr>
        <p:spPr bwMode="auto">
          <a:xfrm rot="10800000" flipH="1">
            <a:off x="56400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8"/>
          <p:cNvSpPr>
            <a:spLocks/>
          </p:cNvSpPr>
          <p:nvPr/>
        </p:nvSpPr>
        <p:spPr bwMode="auto">
          <a:xfrm rot="10800000" flipH="1">
            <a:off x="518761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9"/>
          <p:cNvSpPr>
            <a:spLocks/>
          </p:cNvSpPr>
          <p:nvPr/>
        </p:nvSpPr>
        <p:spPr bwMode="auto">
          <a:xfrm rot="10800000" flipH="1">
            <a:off x="473358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0"/>
          <p:cNvSpPr>
            <a:spLocks/>
          </p:cNvSpPr>
          <p:nvPr/>
        </p:nvSpPr>
        <p:spPr bwMode="auto">
          <a:xfrm rot="10800000" flipH="1">
            <a:off x="427956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11"/>
          <p:cNvSpPr>
            <a:spLocks/>
          </p:cNvSpPr>
          <p:nvPr/>
        </p:nvSpPr>
        <p:spPr bwMode="auto">
          <a:xfrm rot="10800000" flipH="1">
            <a:off x="60845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5"/>
          <p:cNvSpPr>
            <a:spLocks/>
          </p:cNvSpPr>
          <p:nvPr/>
        </p:nvSpPr>
        <p:spPr bwMode="auto">
          <a:xfrm rot="10800000" flipH="1">
            <a:off x="3824691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6"/>
          <p:cNvSpPr>
            <a:spLocks/>
          </p:cNvSpPr>
          <p:nvPr/>
        </p:nvSpPr>
        <p:spPr bwMode="auto">
          <a:xfrm rot="10800000" flipH="1">
            <a:off x="337225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7"/>
          <p:cNvSpPr>
            <a:spLocks/>
          </p:cNvSpPr>
          <p:nvPr/>
        </p:nvSpPr>
        <p:spPr bwMode="auto">
          <a:xfrm rot="10800000" flipH="1">
            <a:off x="24562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8"/>
          <p:cNvSpPr>
            <a:spLocks/>
          </p:cNvSpPr>
          <p:nvPr/>
        </p:nvSpPr>
        <p:spPr bwMode="auto">
          <a:xfrm rot="10800000" flipH="1">
            <a:off x="200382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9"/>
          <p:cNvSpPr>
            <a:spLocks/>
          </p:cNvSpPr>
          <p:nvPr/>
        </p:nvSpPr>
        <p:spPr bwMode="auto">
          <a:xfrm rot="10800000" flipH="1">
            <a:off x="154980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0"/>
          <p:cNvSpPr>
            <a:spLocks/>
          </p:cNvSpPr>
          <p:nvPr/>
        </p:nvSpPr>
        <p:spPr bwMode="auto">
          <a:xfrm rot="10800000" flipH="1">
            <a:off x="109577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Freeform 11"/>
          <p:cNvSpPr>
            <a:spLocks/>
          </p:cNvSpPr>
          <p:nvPr/>
        </p:nvSpPr>
        <p:spPr bwMode="auto">
          <a:xfrm rot="10800000" flipH="1">
            <a:off x="29007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3" name="Straight Connector 102"/>
          <p:cNvCxnSpPr/>
          <p:nvPr/>
        </p:nvCxnSpPr>
        <p:spPr>
          <a:xfrm>
            <a:off x="725009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6794538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1345830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1804667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6328451" y="2203219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2252868" y="2202571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2714985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131029" y="2203218"/>
            <a:ext cx="0" cy="7232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5894002" y="2203218"/>
            <a:ext cx="0" cy="145934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506771" y="2210765"/>
            <a:ext cx="0" cy="150200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604290" y="2202570"/>
            <a:ext cx="1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082792" y="2202570"/>
            <a:ext cx="0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498565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ight Arrow 135"/>
          <p:cNvSpPr/>
          <p:nvPr/>
        </p:nvSpPr>
        <p:spPr>
          <a:xfrm flipH="1">
            <a:off x="7545067" y="209895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7" name="TextBox 136"/>
          <p:cNvSpPr txBox="1"/>
          <p:nvPr/>
        </p:nvSpPr>
        <p:spPr>
          <a:xfrm>
            <a:off x="1046133" y="371277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1      1       1      1                1       1       1      1       1      1      1       1       1      </a:t>
            </a:r>
            <a:endParaRPr lang="en-US" dirty="0"/>
          </a:p>
        </p:txBody>
      </p:sp>
      <p:cxnSp>
        <p:nvCxnSpPr>
          <p:cNvPr id="138" name="Straight Connector 137"/>
          <p:cNvCxnSpPr/>
          <p:nvPr/>
        </p:nvCxnSpPr>
        <p:spPr>
          <a:xfrm>
            <a:off x="5447775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Lightning Bolt 138"/>
          <p:cNvSpPr/>
          <p:nvPr/>
        </p:nvSpPr>
        <p:spPr>
          <a:xfrm rot="12649189">
            <a:off x="2804185" y="2746991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0" name="Object 1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1689253"/>
              </p:ext>
            </p:extLst>
          </p:nvPr>
        </p:nvGraphicFramePr>
        <p:xfrm>
          <a:off x="483027" y="2807409"/>
          <a:ext cx="372105" cy="365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4" name="Equation" r:id="rId3" imgW="139700" imgH="139700" progId="Equation.3">
                  <p:embed/>
                </p:oleObj>
              </mc:Choice>
              <mc:Fallback>
                <p:oleObj name="Equation" r:id="rId3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3027" y="2807409"/>
                        <a:ext cx="372105" cy="365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406619" y="1659467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Speciation</a:t>
            </a:r>
            <a:endParaRPr lang="en-US" dirty="0"/>
          </a:p>
        </p:txBody>
      </p:sp>
      <p:sp>
        <p:nvSpPr>
          <p:cNvPr id="143" name="TextBox 142"/>
          <p:cNvSpPr txBox="1"/>
          <p:nvPr/>
        </p:nvSpPr>
        <p:spPr>
          <a:xfrm>
            <a:off x="3439823" y="6463267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1/13 chance</a:t>
            </a:r>
            <a:endParaRPr lang="en-US" dirty="0"/>
          </a:p>
        </p:txBody>
      </p:sp>
      <p:sp>
        <p:nvSpPr>
          <p:cNvPr id="144" name="Double Bracket 143"/>
          <p:cNvSpPr/>
          <p:nvPr/>
        </p:nvSpPr>
        <p:spPr>
          <a:xfrm>
            <a:off x="8149850" y="3047113"/>
            <a:ext cx="344129" cy="700945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158317" y="317312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342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4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5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6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7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8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4999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0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1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2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3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4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5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6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7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8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09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10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11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12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13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5014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15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16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17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18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19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0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1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2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023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4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5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6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7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8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29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30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5031" name="Freeform 393"/>
          <p:cNvSpPr>
            <a:spLocks/>
          </p:cNvSpPr>
          <p:nvPr/>
        </p:nvSpPr>
        <p:spPr bwMode="auto">
          <a:xfrm>
            <a:off x="2352675" y="4373563"/>
            <a:ext cx="1058863" cy="1008062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Curved Down Arrow 43"/>
          <p:cNvSpPr/>
          <p:nvPr/>
        </p:nvSpPr>
        <p:spPr bwMode="auto">
          <a:xfrm rot="9702101">
            <a:off x="2668588" y="4768850"/>
            <a:ext cx="3678237" cy="1355725"/>
          </a:xfrm>
          <a:prstGeom prst="curvedDownArrow">
            <a:avLst>
              <a:gd name="adj1" fmla="val 38619"/>
              <a:gd name="adj2" fmla="val 82224"/>
              <a:gd name="adj3" fmla="val 57382"/>
            </a:avLst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45717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5033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  <p:sp>
        <p:nvSpPr>
          <p:cNvPr id="85034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5035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962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N=14</a:t>
            </a:r>
            <a:endParaRPr lang="en-US" dirty="0"/>
          </a:p>
        </p:txBody>
      </p:sp>
      <p:sp>
        <p:nvSpPr>
          <p:cNvPr id="20" name="Freeform 5"/>
          <p:cNvSpPr>
            <a:spLocks/>
          </p:cNvSpPr>
          <p:nvPr/>
        </p:nvSpPr>
        <p:spPr bwMode="auto">
          <a:xfrm rot="10800000" flipH="1">
            <a:off x="6958830" y="548057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Freeform 6"/>
          <p:cNvSpPr>
            <a:spLocks/>
          </p:cNvSpPr>
          <p:nvPr/>
        </p:nvSpPr>
        <p:spPr bwMode="auto">
          <a:xfrm rot="10800000" flipH="1">
            <a:off x="6506393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7"/>
          <p:cNvSpPr>
            <a:spLocks/>
          </p:cNvSpPr>
          <p:nvPr/>
        </p:nvSpPr>
        <p:spPr bwMode="auto">
          <a:xfrm rot="10800000" flipH="1">
            <a:off x="5590405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8"/>
          <p:cNvSpPr>
            <a:spLocks/>
          </p:cNvSpPr>
          <p:nvPr/>
        </p:nvSpPr>
        <p:spPr bwMode="auto">
          <a:xfrm rot="10800000" flipH="1">
            <a:off x="5137968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9"/>
          <p:cNvSpPr>
            <a:spLocks/>
          </p:cNvSpPr>
          <p:nvPr/>
        </p:nvSpPr>
        <p:spPr bwMode="auto">
          <a:xfrm rot="10800000" flipH="1">
            <a:off x="468394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Freeform 10"/>
          <p:cNvSpPr>
            <a:spLocks/>
          </p:cNvSpPr>
          <p:nvPr/>
        </p:nvSpPr>
        <p:spPr bwMode="auto">
          <a:xfrm rot="10800000" flipH="1">
            <a:off x="4229918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Freeform 11"/>
          <p:cNvSpPr>
            <a:spLocks/>
          </p:cNvSpPr>
          <p:nvPr/>
        </p:nvSpPr>
        <p:spPr bwMode="auto">
          <a:xfrm rot="10800000" flipH="1">
            <a:off x="6034905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5"/>
          <p:cNvSpPr>
            <a:spLocks/>
          </p:cNvSpPr>
          <p:nvPr/>
        </p:nvSpPr>
        <p:spPr bwMode="auto">
          <a:xfrm rot="10800000" flipH="1">
            <a:off x="3775045" y="548057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6"/>
          <p:cNvSpPr>
            <a:spLocks/>
          </p:cNvSpPr>
          <p:nvPr/>
        </p:nvSpPr>
        <p:spPr bwMode="auto">
          <a:xfrm rot="10800000" flipH="1">
            <a:off x="3322608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7"/>
          <p:cNvSpPr>
            <a:spLocks/>
          </p:cNvSpPr>
          <p:nvPr/>
        </p:nvSpPr>
        <p:spPr bwMode="auto">
          <a:xfrm rot="10800000" flipH="1">
            <a:off x="2406620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Freeform 8"/>
          <p:cNvSpPr>
            <a:spLocks/>
          </p:cNvSpPr>
          <p:nvPr/>
        </p:nvSpPr>
        <p:spPr bwMode="auto">
          <a:xfrm rot="10800000" flipH="1">
            <a:off x="1954183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Freeform 9"/>
          <p:cNvSpPr>
            <a:spLocks/>
          </p:cNvSpPr>
          <p:nvPr/>
        </p:nvSpPr>
        <p:spPr bwMode="auto">
          <a:xfrm rot="10800000" flipH="1">
            <a:off x="1500158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10"/>
          <p:cNvSpPr>
            <a:spLocks/>
          </p:cNvSpPr>
          <p:nvPr/>
        </p:nvSpPr>
        <p:spPr bwMode="auto">
          <a:xfrm rot="10800000" flipH="1">
            <a:off x="104613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5"/>
          <p:cNvSpPr>
            <a:spLocks/>
          </p:cNvSpPr>
          <p:nvPr/>
        </p:nvSpPr>
        <p:spPr bwMode="auto">
          <a:xfrm rot="10800000" flipH="1">
            <a:off x="6958830" y="464999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6"/>
          <p:cNvSpPr>
            <a:spLocks/>
          </p:cNvSpPr>
          <p:nvPr/>
        </p:nvSpPr>
        <p:spPr bwMode="auto">
          <a:xfrm rot="10800000" flipH="1">
            <a:off x="6506393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7"/>
          <p:cNvSpPr>
            <a:spLocks/>
          </p:cNvSpPr>
          <p:nvPr/>
        </p:nvSpPr>
        <p:spPr bwMode="auto">
          <a:xfrm rot="10800000" flipH="1">
            <a:off x="5590405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8"/>
          <p:cNvSpPr>
            <a:spLocks/>
          </p:cNvSpPr>
          <p:nvPr/>
        </p:nvSpPr>
        <p:spPr bwMode="auto">
          <a:xfrm rot="10800000" flipH="1">
            <a:off x="5137968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9"/>
          <p:cNvSpPr>
            <a:spLocks/>
          </p:cNvSpPr>
          <p:nvPr/>
        </p:nvSpPr>
        <p:spPr bwMode="auto">
          <a:xfrm rot="10800000" flipH="1">
            <a:off x="468394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0"/>
          <p:cNvSpPr>
            <a:spLocks/>
          </p:cNvSpPr>
          <p:nvPr/>
        </p:nvSpPr>
        <p:spPr bwMode="auto">
          <a:xfrm rot="10800000" flipH="1">
            <a:off x="4229918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11"/>
          <p:cNvSpPr>
            <a:spLocks/>
          </p:cNvSpPr>
          <p:nvPr/>
        </p:nvSpPr>
        <p:spPr bwMode="auto">
          <a:xfrm rot="10800000" flipH="1">
            <a:off x="6034905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5"/>
          <p:cNvSpPr>
            <a:spLocks/>
          </p:cNvSpPr>
          <p:nvPr/>
        </p:nvSpPr>
        <p:spPr bwMode="auto">
          <a:xfrm rot="10800000" flipH="1">
            <a:off x="3775045" y="464999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6"/>
          <p:cNvSpPr>
            <a:spLocks/>
          </p:cNvSpPr>
          <p:nvPr/>
        </p:nvSpPr>
        <p:spPr bwMode="auto">
          <a:xfrm rot="10800000" flipH="1">
            <a:off x="3322608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7"/>
          <p:cNvSpPr>
            <a:spLocks/>
          </p:cNvSpPr>
          <p:nvPr/>
        </p:nvSpPr>
        <p:spPr bwMode="auto">
          <a:xfrm rot="10800000" flipH="1">
            <a:off x="2406620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8"/>
          <p:cNvSpPr>
            <a:spLocks/>
          </p:cNvSpPr>
          <p:nvPr/>
        </p:nvSpPr>
        <p:spPr bwMode="auto">
          <a:xfrm rot="10800000" flipH="1">
            <a:off x="1954183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9"/>
          <p:cNvSpPr>
            <a:spLocks/>
          </p:cNvSpPr>
          <p:nvPr/>
        </p:nvSpPr>
        <p:spPr bwMode="auto">
          <a:xfrm rot="10800000" flipH="1">
            <a:off x="1500158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0"/>
          <p:cNvSpPr>
            <a:spLocks/>
          </p:cNvSpPr>
          <p:nvPr/>
        </p:nvSpPr>
        <p:spPr bwMode="auto">
          <a:xfrm rot="10800000" flipH="1">
            <a:off x="104613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" name="Freeform 11"/>
          <p:cNvSpPr>
            <a:spLocks/>
          </p:cNvSpPr>
          <p:nvPr/>
        </p:nvSpPr>
        <p:spPr bwMode="auto">
          <a:xfrm rot="10800000" flipH="1">
            <a:off x="2851120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rot="10800000">
            <a:off x="3080241" y="5038032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7200453" y="4658193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744892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1296184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1755021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6278805" y="4650647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>
            <a:off x="2203222" y="4649999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2665339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rot="10800000" flipV="1">
            <a:off x="3081383" y="4650646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844356" y="4650646"/>
            <a:ext cx="0" cy="145934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10800000" flipV="1">
            <a:off x="4457125" y="4649999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457125" y="5591062"/>
            <a:ext cx="0" cy="56914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10800000" flipV="1">
            <a:off x="3554645" y="4649999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3554644" y="5312481"/>
            <a:ext cx="3757" cy="84772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10800000" flipV="1">
            <a:off x="4033146" y="4649999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033146" y="5453190"/>
            <a:ext cx="0" cy="70701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rot="10800000" flipV="1">
            <a:off x="4936013" y="4650646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936013" y="5738569"/>
            <a:ext cx="0" cy="3714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rot="10800000" flipV="1">
            <a:off x="5398129" y="4649999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ight Arrow 65"/>
          <p:cNvSpPr/>
          <p:nvPr/>
        </p:nvSpPr>
        <p:spPr>
          <a:xfrm flipH="1">
            <a:off x="7495421" y="4546384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67" name="TextBox 66"/>
          <p:cNvSpPr txBox="1"/>
          <p:nvPr/>
        </p:nvSpPr>
        <p:spPr>
          <a:xfrm>
            <a:off x="996487" y="6160202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1      1       1      1                1       1       1      1       1      2      1       1       1      </a:t>
            </a:r>
            <a:endParaRPr lang="en-US" dirty="0"/>
          </a:p>
        </p:txBody>
      </p:sp>
      <p:cxnSp>
        <p:nvCxnSpPr>
          <p:cNvPr id="68" name="Straight Connector 67"/>
          <p:cNvCxnSpPr/>
          <p:nvPr/>
        </p:nvCxnSpPr>
        <p:spPr>
          <a:xfrm>
            <a:off x="5398129" y="5870333"/>
            <a:ext cx="0" cy="23965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5"/>
          <p:cNvSpPr>
            <a:spLocks/>
          </p:cNvSpPr>
          <p:nvPr/>
        </p:nvSpPr>
        <p:spPr bwMode="auto">
          <a:xfrm rot="10800000" flipH="1">
            <a:off x="7008476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6"/>
          <p:cNvSpPr>
            <a:spLocks/>
          </p:cNvSpPr>
          <p:nvPr/>
        </p:nvSpPr>
        <p:spPr bwMode="auto">
          <a:xfrm rot="10800000" flipH="1">
            <a:off x="655603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7"/>
          <p:cNvSpPr>
            <a:spLocks/>
          </p:cNvSpPr>
          <p:nvPr/>
        </p:nvSpPr>
        <p:spPr bwMode="auto">
          <a:xfrm rot="10800000" flipH="1">
            <a:off x="56400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8"/>
          <p:cNvSpPr>
            <a:spLocks/>
          </p:cNvSpPr>
          <p:nvPr/>
        </p:nvSpPr>
        <p:spPr bwMode="auto">
          <a:xfrm rot="10800000" flipH="1">
            <a:off x="518761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9"/>
          <p:cNvSpPr>
            <a:spLocks/>
          </p:cNvSpPr>
          <p:nvPr/>
        </p:nvSpPr>
        <p:spPr bwMode="auto">
          <a:xfrm rot="10800000" flipH="1">
            <a:off x="473358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10"/>
          <p:cNvSpPr>
            <a:spLocks/>
          </p:cNvSpPr>
          <p:nvPr/>
        </p:nvSpPr>
        <p:spPr bwMode="auto">
          <a:xfrm rot="10800000" flipH="1">
            <a:off x="427956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11"/>
          <p:cNvSpPr>
            <a:spLocks/>
          </p:cNvSpPr>
          <p:nvPr/>
        </p:nvSpPr>
        <p:spPr bwMode="auto">
          <a:xfrm rot="10800000" flipH="1">
            <a:off x="60845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5"/>
          <p:cNvSpPr>
            <a:spLocks/>
          </p:cNvSpPr>
          <p:nvPr/>
        </p:nvSpPr>
        <p:spPr bwMode="auto">
          <a:xfrm rot="10800000" flipH="1">
            <a:off x="3824691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6"/>
          <p:cNvSpPr>
            <a:spLocks/>
          </p:cNvSpPr>
          <p:nvPr/>
        </p:nvSpPr>
        <p:spPr bwMode="auto">
          <a:xfrm rot="10800000" flipH="1">
            <a:off x="337225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7"/>
          <p:cNvSpPr>
            <a:spLocks/>
          </p:cNvSpPr>
          <p:nvPr/>
        </p:nvSpPr>
        <p:spPr bwMode="auto">
          <a:xfrm rot="10800000" flipH="1">
            <a:off x="2456266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Freeform 8"/>
          <p:cNvSpPr>
            <a:spLocks/>
          </p:cNvSpPr>
          <p:nvPr/>
        </p:nvSpPr>
        <p:spPr bwMode="auto">
          <a:xfrm rot="10800000" flipH="1">
            <a:off x="200382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Freeform 9"/>
          <p:cNvSpPr>
            <a:spLocks/>
          </p:cNvSpPr>
          <p:nvPr/>
        </p:nvSpPr>
        <p:spPr bwMode="auto">
          <a:xfrm rot="10800000" flipH="1">
            <a:off x="154980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10"/>
          <p:cNvSpPr>
            <a:spLocks/>
          </p:cNvSpPr>
          <p:nvPr/>
        </p:nvSpPr>
        <p:spPr bwMode="auto">
          <a:xfrm rot="10800000" flipH="1">
            <a:off x="109577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5"/>
          <p:cNvSpPr>
            <a:spLocks/>
          </p:cNvSpPr>
          <p:nvPr/>
        </p:nvSpPr>
        <p:spPr bwMode="auto">
          <a:xfrm rot="10800000" flipH="1">
            <a:off x="7008476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6"/>
          <p:cNvSpPr>
            <a:spLocks/>
          </p:cNvSpPr>
          <p:nvPr/>
        </p:nvSpPr>
        <p:spPr bwMode="auto">
          <a:xfrm rot="10800000" flipH="1">
            <a:off x="655603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7"/>
          <p:cNvSpPr>
            <a:spLocks/>
          </p:cNvSpPr>
          <p:nvPr/>
        </p:nvSpPr>
        <p:spPr bwMode="auto">
          <a:xfrm rot="10800000" flipH="1">
            <a:off x="56400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8"/>
          <p:cNvSpPr>
            <a:spLocks/>
          </p:cNvSpPr>
          <p:nvPr/>
        </p:nvSpPr>
        <p:spPr bwMode="auto">
          <a:xfrm rot="10800000" flipH="1">
            <a:off x="518761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9"/>
          <p:cNvSpPr>
            <a:spLocks/>
          </p:cNvSpPr>
          <p:nvPr/>
        </p:nvSpPr>
        <p:spPr bwMode="auto">
          <a:xfrm rot="10800000" flipH="1">
            <a:off x="473358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0"/>
          <p:cNvSpPr>
            <a:spLocks/>
          </p:cNvSpPr>
          <p:nvPr/>
        </p:nvSpPr>
        <p:spPr bwMode="auto">
          <a:xfrm rot="10800000" flipH="1">
            <a:off x="427956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11"/>
          <p:cNvSpPr>
            <a:spLocks/>
          </p:cNvSpPr>
          <p:nvPr/>
        </p:nvSpPr>
        <p:spPr bwMode="auto">
          <a:xfrm rot="10800000" flipH="1">
            <a:off x="60845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5"/>
          <p:cNvSpPr>
            <a:spLocks/>
          </p:cNvSpPr>
          <p:nvPr/>
        </p:nvSpPr>
        <p:spPr bwMode="auto">
          <a:xfrm rot="10800000" flipH="1">
            <a:off x="3824691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6"/>
          <p:cNvSpPr>
            <a:spLocks/>
          </p:cNvSpPr>
          <p:nvPr/>
        </p:nvSpPr>
        <p:spPr bwMode="auto">
          <a:xfrm rot="10800000" flipH="1">
            <a:off x="337225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7"/>
          <p:cNvSpPr>
            <a:spLocks/>
          </p:cNvSpPr>
          <p:nvPr/>
        </p:nvSpPr>
        <p:spPr bwMode="auto">
          <a:xfrm rot="10800000" flipH="1">
            <a:off x="24562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8"/>
          <p:cNvSpPr>
            <a:spLocks/>
          </p:cNvSpPr>
          <p:nvPr/>
        </p:nvSpPr>
        <p:spPr bwMode="auto">
          <a:xfrm rot="10800000" flipH="1">
            <a:off x="200382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9"/>
          <p:cNvSpPr>
            <a:spLocks/>
          </p:cNvSpPr>
          <p:nvPr/>
        </p:nvSpPr>
        <p:spPr bwMode="auto">
          <a:xfrm rot="10800000" flipH="1">
            <a:off x="154980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0"/>
          <p:cNvSpPr>
            <a:spLocks/>
          </p:cNvSpPr>
          <p:nvPr/>
        </p:nvSpPr>
        <p:spPr bwMode="auto">
          <a:xfrm rot="10800000" flipH="1">
            <a:off x="109577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Freeform 11"/>
          <p:cNvSpPr>
            <a:spLocks/>
          </p:cNvSpPr>
          <p:nvPr/>
        </p:nvSpPr>
        <p:spPr bwMode="auto">
          <a:xfrm rot="10800000" flipH="1">
            <a:off x="29007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3" name="Straight Connector 102"/>
          <p:cNvCxnSpPr/>
          <p:nvPr/>
        </p:nvCxnSpPr>
        <p:spPr>
          <a:xfrm>
            <a:off x="725009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6794538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1345830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1804667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6328451" y="2203219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2252868" y="2202571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2714985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131029" y="2203218"/>
            <a:ext cx="0" cy="7232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5894002" y="2203218"/>
            <a:ext cx="0" cy="145934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506771" y="2210765"/>
            <a:ext cx="0" cy="150200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604290" y="2202570"/>
            <a:ext cx="1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082792" y="2202570"/>
            <a:ext cx="0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498565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ight Arrow 135"/>
          <p:cNvSpPr/>
          <p:nvPr/>
        </p:nvSpPr>
        <p:spPr>
          <a:xfrm flipH="1">
            <a:off x="7545067" y="209895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7" name="TextBox 136"/>
          <p:cNvSpPr txBox="1"/>
          <p:nvPr/>
        </p:nvSpPr>
        <p:spPr>
          <a:xfrm>
            <a:off x="1046133" y="371277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1      1       1      1                1       1       1      1       1      1      1       1       1      </a:t>
            </a:r>
            <a:endParaRPr lang="en-US" dirty="0"/>
          </a:p>
        </p:txBody>
      </p:sp>
      <p:cxnSp>
        <p:nvCxnSpPr>
          <p:cNvPr id="138" name="Straight Connector 137"/>
          <p:cNvCxnSpPr/>
          <p:nvPr/>
        </p:nvCxnSpPr>
        <p:spPr>
          <a:xfrm>
            <a:off x="5447775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Lightning Bolt 138"/>
          <p:cNvSpPr/>
          <p:nvPr/>
        </p:nvSpPr>
        <p:spPr>
          <a:xfrm rot="12649189">
            <a:off x="2804185" y="2746991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0" name="Object 1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9503520"/>
              </p:ext>
            </p:extLst>
          </p:nvPr>
        </p:nvGraphicFramePr>
        <p:xfrm>
          <a:off x="483027" y="2807409"/>
          <a:ext cx="372105" cy="365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3" name="Equation" r:id="rId3" imgW="139700" imgH="139700" progId="Equation.3">
                  <p:embed/>
                </p:oleObj>
              </mc:Choice>
              <mc:Fallback>
                <p:oleObj name="Equation" r:id="rId3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3027" y="2807409"/>
                        <a:ext cx="372105" cy="365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1" name="Object 1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7664913"/>
              </p:ext>
            </p:extLst>
          </p:nvPr>
        </p:nvGraphicFramePr>
        <p:xfrm>
          <a:off x="246063" y="5113338"/>
          <a:ext cx="84772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4" name="Equation" r:id="rId5" imgW="317500" imgH="165100" progId="Equation.3">
                  <p:embed/>
                </p:oleObj>
              </mc:Choice>
              <mc:Fallback>
                <p:oleObj name="Equation" r:id="rId5" imgW="3175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6063" y="5113338"/>
                        <a:ext cx="847725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406619" y="1659467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Speciation</a:t>
            </a:r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2338877" y="4117783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Coalescence</a:t>
            </a:r>
            <a:endParaRPr lang="en-US" dirty="0"/>
          </a:p>
        </p:txBody>
      </p:sp>
      <p:sp>
        <p:nvSpPr>
          <p:cNvPr id="143" name="TextBox 142"/>
          <p:cNvSpPr txBox="1"/>
          <p:nvPr/>
        </p:nvSpPr>
        <p:spPr>
          <a:xfrm>
            <a:off x="3439823" y="6463267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1/13 chance</a:t>
            </a:r>
            <a:endParaRPr lang="en-US" dirty="0"/>
          </a:p>
        </p:txBody>
      </p:sp>
      <p:sp>
        <p:nvSpPr>
          <p:cNvPr id="144" name="Double Bracket 143"/>
          <p:cNvSpPr/>
          <p:nvPr/>
        </p:nvSpPr>
        <p:spPr>
          <a:xfrm>
            <a:off x="8149850" y="3047113"/>
            <a:ext cx="344129" cy="700945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158317" y="317312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0441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1      1       1      1       1      1       1       1      1       1       1      1       1       1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N=14</a:t>
            </a:r>
            <a:endParaRPr lang="en-US" dirty="0"/>
          </a:p>
        </p:txBody>
      </p:sp>
      <p:sp>
        <p:nvSpPr>
          <p:cNvPr id="20" name="Freeform 5"/>
          <p:cNvSpPr>
            <a:spLocks/>
          </p:cNvSpPr>
          <p:nvPr/>
        </p:nvSpPr>
        <p:spPr bwMode="auto">
          <a:xfrm rot="10800000" flipH="1">
            <a:off x="6958830" y="548057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Freeform 6"/>
          <p:cNvSpPr>
            <a:spLocks/>
          </p:cNvSpPr>
          <p:nvPr/>
        </p:nvSpPr>
        <p:spPr bwMode="auto">
          <a:xfrm rot="10800000" flipH="1">
            <a:off x="6506393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7"/>
          <p:cNvSpPr>
            <a:spLocks/>
          </p:cNvSpPr>
          <p:nvPr/>
        </p:nvSpPr>
        <p:spPr bwMode="auto">
          <a:xfrm rot="10800000" flipH="1">
            <a:off x="5590405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3" name="Freeform 8"/>
          <p:cNvSpPr>
            <a:spLocks/>
          </p:cNvSpPr>
          <p:nvPr/>
        </p:nvSpPr>
        <p:spPr bwMode="auto">
          <a:xfrm rot="10800000" flipH="1">
            <a:off x="5137968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9"/>
          <p:cNvSpPr>
            <a:spLocks/>
          </p:cNvSpPr>
          <p:nvPr/>
        </p:nvSpPr>
        <p:spPr bwMode="auto">
          <a:xfrm rot="10800000" flipH="1">
            <a:off x="468394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Freeform 10"/>
          <p:cNvSpPr>
            <a:spLocks/>
          </p:cNvSpPr>
          <p:nvPr/>
        </p:nvSpPr>
        <p:spPr bwMode="auto">
          <a:xfrm rot="10800000" flipH="1">
            <a:off x="4229918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Freeform 11"/>
          <p:cNvSpPr>
            <a:spLocks/>
          </p:cNvSpPr>
          <p:nvPr/>
        </p:nvSpPr>
        <p:spPr bwMode="auto">
          <a:xfrm rot="10800000" flipH="1">
            <a:off x="6034905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5"/>
          <p:cNvSpPr>
            <a:spLocks/>
          </p:cNvSpPr>
          <p:nvPr/>
        </p:nvSpPr>
        <p:spPr bwMode="auto">
          <a:xfrm rot="10800000" flipH="1">
            <a:off x="3775045" y="5480570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6"/>
          <p:cNvSpPr>
            <a:spLocks/>
          </p:cNvSpPr>
          <p:nvPr/>
        </p:nvSpPr>
        <p:spPr bwMode="auto">
          <a:xfrm rot="10800000" flipH="1">
            <a:off x="3322608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7"/>
          <p:cNvSpPr>
            <a:spLocks/>
          </p:cNvSpPr>
          <p:nvPr/>
        </p:nvSpPr>
        <p:spPr bwMode="auto">
          <a:xfrm rot="10800000" flipH="1">
            <a:off x="2406620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Freeform 8"/>
          <p:cNvSpPr>
            <a:spLocks/>
          </p:cNvSpPr>
          <p:nvPr/>
        </p:nvSpPr>
        <p:spPr bwMode="auto">
          <a:xfrm rot="10800000" flipH="1">
            <a:off x="1954183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Freeform 9"/>
          <p:cNvSpPr>
            <a:spLocks/>
          </p:cNvSpPr>
          <p:nvPr/>
        </p:nvSpPr>
        <p:spPr bwMode="auto">
          <a:xfrm rot="10800000" flipH="1">
            <a:off x="1500158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10"/>
          <p:cNvSpPr>
            <a:spLocks/>
          </p:cNvSpPr>
          <p:nvPr/>
        </p:nvSpPr>
        <p:spPr bwMode="auto">
          <a:xfrm rot="10800000" flipH="1">
            <a:off x="104613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5"/>
          <p:cNvSpPr>
            <a:spLocks/>
          </p:cNvSpPr>
          <p:nvPr/>
        </p:nvSpPr>
        <p:spPr bwMode="auto">
          <a:xfrm rot="10800000" flipH="1">
            <a:off x="6958830" y="464999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6"/>
          <p:cNvSpPr>
            <a:spLocks/>
          </p:cNvSpPr>
          <p:nvPr/>
        </p:nvSpPr>
        <p:spPr bwMode="auto">
          <a:xfrm rot="10800000" flipH="1">
            <a:off x="6506393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7"/>
          <p:cNvSpPr>
            <a:spLocks/>
          </p:cNvSpPr>
          <p:nvPr/>
        </p:nvSpPr>
        <p:spPr bwMode="auto">
          <a:xfrm rot="10800000" flipH="1">
            <a:off x="5590405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8"/>
          <p:cNvSpPr>
            <a:spLocks/>
          </p:cNvSpPr>
          <p:nvPr/>
        </p:nvSpPr>
        <p:spPr bwMode="auto">
          <a:xfrm rot="10800000" flipH="1">
            <a:off x="5137968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7" name="Freeform 9"/>
          <p:cNvSpPr>
            <a:spLocks/>
          </p:cNvSpPr>
          <p:nvPr/>
        </p:nvSpPr>
        <p:spPr bwMode="auto">
          <a:xfrm rot="10800000" flipH="1">
            <a:off x="468394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8" name="Freeform 10"/>
          <p:cNvSpPr>
            <a:spLocks/>
          </p:cNvSpPr>
          <p:nvPr/>
        </p:nvSpPr>
        <p:spPr bwMode="auto">
          <a:xfrm rot="10800000" flipH="1">
            <a:off x="4229918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Freeform 11"/>
          <p:cNvSpPr>
            <a:spLocks/>
          </p:cNvSpPr>
          <p:nvPr/>
        </p:nvSpPr>
        <p:spPr bwMode="auto">
          <a:xfrm rot="10800000" flipH="1">
            <a:off x="6034905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0" name="Freeform 5"/>
          <p:cNvSpPr>
            <a:spLocks/>
          </p:cNvSpPr>
          <p:nvPr/>
        </p:nvSpPr>
        <p:spPr bwMode="auto">
          <a:xfrm rot="10800000" flipH="1">
            <a:off x="3775045" y="4649999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1" name="Freeform 6"/>
          <p:cNvSpPr>
            <a:spLocks/>
          </p:cNvSpPr>
          <p:nvPr/>
        </p:nvSpPr>
        <p:spPr bwMode="auto">
          <a:xfrm rot="10800000" flipH="1">
            <a:off x="3322608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Freeform 7"/>
          <p:cNvSpPr>
            <a:spLocks/>
          </p:cNvSpPr>
          <p:nvPr/>
        </p:nvSpPr>
        <p:spPr bwMode="auto">
          <a:xfrm rot="10800000" flipH="1">
            <a:off x="2406620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3" name="Freeform 8"/>
          <p:cNvSpPr>
            <a:spLocks/>
          </p:cNvSpPr>
          <p:nvPr/>
        </p:nvSpPr>
        <p:spPr bwMode="auto">
          <a:xfrm rot="10800000" flipH="1">
            <a:off x="1954183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4" name="Freeform 9"/>
          <p:cNvSpPr>
            <a:spLocks/>
          </p:cNvSpPr>
          <p:nvPr/>
        </p:nvSpPr>
        <p:spPr bwMode="auto">
          <a:xfrm rot="10800000" flipH="1">
            <a:off x="1500158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5" name="Freeform 10"/>
          <p:cNvSpPr>
            <a:spLocks/>
          </p:cNvSpPr>
          <p:nvPr/>
        </p:nvSpPr>
        <p:spPr bwMode="auto">
          <a:xfrm rot="10800000" flipH="1">
            <a:off x="104613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46" name="Freeform 11"/>
          <p:cNvSpPr>
            <a:spLocks/>
          </p:cNvSpPr>
          <p:nvPr/>
        </p:nvSpPr>
        <p:spPr bwMode="auto">
          <a:xfrm rot="10800000" flipH="1">
            <a:off x="2851120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rot="10800000">
            <a:off x="3080241" y="5038032"/>
            <a:ext cx="2740337" cy="832300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7200453" y="4658193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6744892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1296184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1755021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6278805" y="4650647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>
            <a:off x="2203222" y="4649999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2665339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rot="10800000" flipV="1">
            <a:off x="3081383" y="4650646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5844356" y="4650646"/>
            <a:ext cx="0" cy="145934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rot="10800000" flipV="1">
            <a:off x="4457125" y="4649999"/>
            <a:ext cx="0" cy="66248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457125" y="5591062"/>
            <a:ext cx="0" cy="569140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10800000" flipV="1">
            <a:off x="3554645" y="4649999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>
            <a:off x="3554644" y="5312481"/>
            <a:ext cx="3757" cy="84772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rot="10800000" flipV="1">
            <a:off x="4033146" y="4649999"/>
            <a:ext cx="0" cy="42997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4033146" y="5453190"/>
            <a:ext cx="0" cy="70701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rot="10800000" flipV="1">
            <a:off x="4936013" y="4650646"/>
            <a:ext cx="0" cy="82992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4936013" y="5738569"/>
            <a:ext cx="0" cy="3714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rot="10800000" flipV="1">
            <a:off x="5398129" y="4649999"/>
            <a:ext cx="0" cy="94106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Right Arrow 65"/>
          <p:cNvSpPr/>
          <p:nvPr/>
        </p:nvSpPr>
        <p:spPr>
          <a:xfrm flipH="1">
            <a:off x="7495421" y="4546384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67" name="TextBox 66"/>
          <p:cNvSpPr txBox="1"/>
          <p:nvPr/>
        </p:nvSpPr>
        <p:spPr>
          <a:xfrm>
            <a:off x="996487" y="6160202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1      1       1      1                1       1       1      1       1      2      1       1       1      </a:t>
            </a:r>
            <a:endParaRPr lang="en-US" dirty="0"/>
          </a:p>
        </p:txBody>
      </p:sp>
      <p:cxnSp>
        <p:nvCxnSpPr>
          <p:cNvPr id="68" name="Straight Connector 67"/>
          <p:cNvCxnSpPr/>
          <p:nvPr/>
        </p:nvCxnSpPr>
        <p:spPr>
          <a:xfrm>
            <a:off x="5398129" y="5870333"/>
            <a:ext cx="0" cy="23965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5"/>
          <p:cNvSpPr>
            <a:spLocks/>
          </p:cNvSpPr>
          <p:nvPr/>
        </p:nvSpPr>
        <p:spPr bwMode="auto">
          <a:xfrm rot="10800000" flipH="1">
            <a:off x="7008476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6"/>
          <p:cNvSpPr>
            <a:spLocks/>
          </p:cNvSpPr>
          <p:nvPr/>
        </p:nvSpPr>
        <p:spPr bwMode="auto">
          <a:xfrm rot="10800000" flipH="1">
            <a:off x="655603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7"/>
          <p:cNvSpPr>
            <a:spLocks/>
          </p:cNvSpPr>
          <p:nvPr/>
        </p:nvSpPr>
        <p:spPr bwMode="auto">
          <a:xfrm rot="10800000" flipH="1">
            <a:off x="56400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8"/>
          <p:cNvSpPr>
            <a:spLocks/>
          </p:cNvSpPr>
          <p:nvPr/>
        </p:nvSpPr>
        <p:spPr bwMode="auto">
          <a:xfrm rot="10800000" flipH="1">
            <a:off x="518761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9" name="Freeform 9"/>
          <p:cNvSpPr>
            <a:spLocks/>
          </p:cNvSpPr>
          <p:nvPr/>
        </p:nvSpPr>
        <p:spPr bwMode="auto">
          <a:xfrm rot="10800000" flipH="1">
            <a:off x="473358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0" name="Freeform 10"/>
          <p:cNvSpPr>
            <a:spLocks/>
          </p:cNvSpPr>
          <p:nvPr/>
        </p:nvSpPr>
        <p:spPr bwMode="auto">
          <a:xfrm rot="10800000" flipH="1">
            <a:off x="427956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11"/>
          <p:cNvSpPr>
            <a:spLocks/>
          </p:cNvSpPr>
          <p:nvPr/>
        </p:nvSpPr>
        <p:spPr bwMode="auto">
          <a:xfrm rot="10800000" flipH="1">
            <a:off x="60845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2" name="Freeform 5"/>
          <p:cNvSpPr>
            <a:spLocks/>
          </p:cNvSpPr>
          <p:nvPr/>
        </p:nvSpPr>
        <p:spPr bwMode="auto">
          <a:xfrm rot="10800000" flipH="1">
            <a:off x="3824691" y="3033142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6"/>
          <p:cNvSpPr>
            <a:spLocks/>
          </p:cNvSpPr>
          <p:nvPr/>
        </p:nvSpPr>
        <p:spPr bwMode="auto">
          <a:xfrm rot="10800000" flipH="1">
            <a:off x="337225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4" name="Freeform 7"/>
          <p:cNvSpPr>
            <a:spLocks/>
          </p:cNvSpPr>
          <p:nvPr/>
        </p:nvSpPr>
        <p:spPr bwMode="auto">
          <a:xfrm rot="10800000" flipH="1">
            <a:off x="2456266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Freeform 8"/>
          <p:cNvSpPr>
            <a:spLocks/>
          </p:cNvSpPr>
          <p:nvPr/>
        </p:nvSpPr>
        <p:spPr bwMode="auto">
          <a:xfrm rot="10800000" flipH="1">
            <a:off x="200382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Freeform 9"/>
          <p:cNvSpPr>
            <a:spLocks/>
          </p:cNvSpPr>
          <p:nvPr/>
        </p:nvSpPr>
        <p:spPr bwMode="auto">
          <a:xfrm rot="10800000" flipH="1">
            <a:off x="154980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10"/>
          <p:cNvSpPr>
            <a:spLocks/>
          </p:cNvSpPr>
          <p:nvPr/>
        </p:nvSpPr>
        <p:spPr bwMode="auto">
          <a:xfrm rot="10800000" flipH="1">
            <a:off x="109577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8" name="Freeform 5"/>
          <p:cNvSpPr>
            <a:spLocks/>
          </p:cNvSpPr>
          <p:nvPr/>
        </p:nvSpPr>
        <p:spPr bwMode="auto">
          <a:xfrm rot="10800000" flipH="1">
            <a:off x="7008476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9" name="Freeform 6"/>
          <p:cNvSpPr>
            <a:spLocks/>
          </p:cNvSpPr>
          <p:nvPr/>
        </p:nvSpPr>
        <p:spPr bwMode="auto">
          <a:xfrm rot="10800000" flipH="1">
            <a:off x="655603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0" name="Freeform 7"/>
          <p:cNvSpPr>
            <a:spLocks/>
          </p:cNvSpPr>
          <p:nvPr/>
        </p:nvSpPr>
        <p:spPr bwMode="auto">
          <a:xfrm rot="10800000" flipH="1">
            <a:off x="56400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1" name="Freeform 8"/>
          <p:cNvSpPr>
            <a:spLocks/>
          </p:cNvSpPr>
          <p:nvPr/>
        </p:nvSpPr>
        <p:spPr bwMode="auto">
          <a:xfrm rot="10800000" flipH="1">
            <a:off x="518761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9"/>
          <p:cNvSpPr>
            <a:spLocks/>
          </p:cNvSpPr>
          <p:nvPr/>
        </p:nvSpPr>
        <p:spPr bwMode="auto">
          <a:xfrm rot="10800000" flipH="1">
            <a:off x="473358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3" name="Freeform 10"/>
          <p:cNvSpPr>
            <a:spLocks/>
          </p:cNvSpPr>
          <p:nvPr/>
        </p:nvSpPr>
        <p:spPr bwMode="auto">
          <a:xfrm rot="10800000" flipH="1">
            <a:off x="427956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11"/>
          <p:cNvSpPr>
            <a:spLocks/>
          </p:cNvSpPr>
          <p:nvPr/>
        </p:nvSpPr>
        <p:spPr bwMode="auto">
          <a:xfrm rot="10800000" flipH="1">
            <a:off x="60845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5" name="Freeform 5"/>
          <p:cNvSpPr>
            <a:spLocks/>
          </p:cNvSpPr>
          <p:nvPr/>
        </p:nvSpPr>
        <p:spPr bwMode="auto">
          <a:xfrm rot="10800000" flipH="1">
            <a:off x="3824691" y="2202571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6"/>
          <p:cNvSpPr>
            <a:spLocks/>
          </p:cNvSpPr>
          <p:nvPr/>
        </p:nvSpPr>
        <p:spPr bwMode="auto">
          <a:xfrm rot="10800000" flipH="1">
            <a:off x="337225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7" name="Freeform 7"/>
          <p:cNvSpPr>
            <a:spLocks/>
          </p:cNvSpPr>
          <p:nvPr/>
        </p:nvSpPr>
        <p:spPr bwMode="auto">
          <a:xfrm rot="10800000" flipH="1">
            <a:off x="24562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8"/>
          <p:cNvSpPr>
            <a:spLocks/>
          </p:cNvSpPr>
          <p:nvPr/>
        </p:nvSpPr>
        <p:spPr bwMode="auto">
          <a:xfrm rot="10800000" flipH="1">
            <a:off x="200382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9"/>
          <p:cNvSpPr>
            <a:spLocks/>
          </p:cNvSpPr>
          <p:nvPr/>
        </p:nvSpPr>
        <p:spPr bwMode="auto">
          <a:xfrm rot="10800000" flipH="1">
            <a:off x="154980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0"/>
          <p:cNvSpPr>
            <a:spLocks/>
          </p:cNvSpPr>
          <p:nvPr/>
        </p:nvSpPr>
        <p:spPr bwMode="auto">
          <a:xfrm rot="10800000" flipH="1">
            <a:off x="109577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Freeform 11"/>
          <p:cNvSpPr>
            <a:spLocks/>
          </p:cNvSpPr>
          <p:nvPr/>
        </p:nvSpPr>
        <p:spPr bwMode="auto">
          <a:xfrm rot="10800000" flipH="1">
            <a:off x="29007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3" name="Straight Connector 102"/>
          <p:cNvCxnSpPr/>
          <p:nvPr/>
        </p:nvCxnSpPr>
        <p:spPr>
          <a:xfrm>
            <a:off x="725009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6794538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>
            <a:off x="1345830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1804667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6328451" y="2203219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2252868" y="2202571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2714985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131029" y="2203218"/>
            <a:ext cx="0" cy="7232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5894002" y="2203218"/>
            <a:ext cx="0" cy="1459345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4506771" y="2210765"/>
            <a:ext cx="0" cy="1502009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604290" y="2202570"/>
            <a:ext cx="1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/>
          <p:nvPr/>
        </p:nvCxnSpPr>
        <p:spPr>
          <a:xfrm>
            <a:off x="4082792" y="2202570"/>
            <a:ext cx="0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498565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ight Arrow 135"/>
          <p:cNvSpPr/>
          <p:nvPr/>
        </p:nvSpPr>
        <p:spPr>
          <a:xfrm flipH="1">
            <a:off x="7545067" y="209895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7" name="TextBox 136"/>
          <p:cNvSpPr txBox="1"/>
          <p:nvPr/>
        </p:nvSpPr>
        <p:spPr>
          <a:xfrm>
            <a:off x="1046133" y="371277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1      1       1      1                1       1       1      1       1      1      1       1       1      </a:t>
            </a:r>
            <a:endParaRPr lang="en-US" dirty="0"/>
          </a:p>
        </p:txBody>
      </p:sp>
      <p:cxnSp>
        <p:nvCxnSpPr>
          <p:cNvPr id="138" name="Straight Connector 137"/>
          <p:cNvCxnSpPr/>
          <p:nvPr/>
        </p:nvCxnSpPr>
        <p:spPr>
          <a:xfrm>
            <a:off x="5447775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Lightning Bolt 138"/>
          <p:cNvSpPr/>
          <p:nvPr/>
        </p:nvSpPr>
        <p:spPr>
          <a:xfrm rot="12649189">
            <a:off x="2804185" y="2746991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0" name="Object 1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0875602"/>
              </p:ext>
            </p:extLst>
          </p:nvPr>
        </p:nvGraphicFramePr>
        <p:xfrm>
          <a:off x="483027" y="2807409"/>
          <a:ext cx="372105" cy="365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7" name="Equation" r:id="rId3" imgW="139700" imgH="139700" progId="Equation.3">
                  <p:embed/>
                </p:oleObj>
              </mc:Choice>
              <mc:Fallback>
                <p:oleObj name="Equation" r:id="rId3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3027" y="2807409"/>
                        <a:ext cx="372105" cy="365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1" name="Object 1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1347711"/>
              </p:ext>
            </p:extLst>
          </p:nvPr>
        </p:nvGraphicFramePr>
        <p:xfrm>
          <a:off x="246063" y="5113338"/>
          <a:ext cx="84772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8" name="Equation" r:id="rId5" imgW="317500" imgH="165100" progId="Equation.3">
                  <p:embed/>
                </p:oleObj>
              </mc:Choice>
              <mc:Fallback>
                <p:oleObj name="Equation" r:id="rId5" imgW="3175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6063" y="5113338"/>
                        <a:ext cx="847725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406619" y="1659467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Speciation</a:t>
            </a:r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2338877" y="4117783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Coalescence</a:t>
            </a:r>
            <a:endParaRPr lang="en-US" dirty="0"/>
          </a:p>
        </p:txBody>
      </p:sp>
      <p:sp>
        <p:nvSpPr>
          <p:cNvPr id="143" name="TextBox 142"/>
          <p:cNvSpPr txBox="1"/>
          <p:nvPr/>
        </p:nvSpPr>
        <p:spPr>
          <a:xfrm>
            <a:off x="3439823" y="6463267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1/13 chance</a:t>
            </a:r>
            <a:endParaRPr lang="en-US" dirty="0"/>
          </a:p>
        </p:txBody>
      </p:sp>
      <p:sp>
        <p:nvSpPr>
          <p:cNvPr id="144" name="Double Bracket 143"/>
          <p:cNvSpPr/>
          <p:nvPr/>
        </p:nvSpPr>
        <p:spPr>
          <a:xfrm>
            <a:off x="8149850" y="3047113"/>
            <a:ext cx="344129" cy="700945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158317" y="317312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31" name="Rectangle 130"/>
          <p:cNvSpPr/>
          <p:nvPr/>
        </p:nvSpPr>
        <p:spPr>
          <a:xfrm>
            <a:off x="8080205" y="5759906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65608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9" name="Rectangle 18"/>
          <p:cNvSpPr/>
          <p:nvPr/>
        </p:nvSpPr>
        <p:spPr>
          <a:xfrm>
            <a:off x="127005" y="689826"/>
            <a:ext cx="827548" cy="3722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48587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8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9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0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1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2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3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4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6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7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8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9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0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9" name="Rectangle 18"/>
          <p:cNvSpPr/>
          <p:nvPr/>
        </p:nvSpPr>
        <p:spPr>
          <a:xfrm>
            <a:off x="127005" y="689826"/>
            <a:ext cx="827548" cy="3722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N=7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1      1       1                1      1                        1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3493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9" name="Rectangle 18"/>
          <p:cNvSpPr/>
          <p:nvPr/>
        </p:nvSpPr>
        <p:spPr>
          <a:xfrm>
            <a:off x="127005" y="689826"/>
            <a:ext cx="827548" cy="37225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  <a:endParaRPr lang="en-US" dirty="0"/>
          </a:p>
        </p:txBody>
      </p:sp>
      <p:sp>
        <p:nvSpPr>
          <p:cNvPr id="4" name="Left Brace 3"/>
          <p:cNvSpPr/>
          <p:nvPr/>
        </p:nvSpPr>
        <p:spPr>
          <a:xfrm rot="16200000" flipV="1">
            <a:off x="3754359" y="-1380756"/>
            <a:ext cx="990601" cy="6342913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039532" y="2413001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1/7 chance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N=7</a:t>
            </a:r>
            <a:endParaRPr lang="en-US" dirty="0"/>
          </a:p>
        </p:txBody>
      </p:sp>
      <p:sp>
        <p:nvSpPr>
          <p:cNvPr id="23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4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5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6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7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29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1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2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3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5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6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1      1       1                1      1                        1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46814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79" name="Freeform 9"/>
          <p:cNvSpPr>
            <a:spLocks/>
          </p:cNvSpPr>
          <p:nvPr/>
        </p:nvSpPr>
        <p:spPr bwMode="auto">
          <a:xfrm rot="10800000" flipH="1">
            <a:off x="473358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11"/>
          <p:cNvSpPr>
            <a:spLocks/>
          </p:cNvSpPr>
          <p:nvPr/>
        </p:nvSpPr>
        <p:spPr bwMode="auto">
          <a:xfrm rot="10800000" flipH="1">
            <a:off x="60845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6"/>
          <p:cNvSpPr>
            <a:spLocks/>
          </p:cNvSpPr>
          <p:nvPr/>
        </p:nvSpPr>
        <p:spPr bwMode="auto">
          <a:xfrm rot="10800000" flipH="1">
            <a:off x="337225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Freeform 8"/>
          <p:cNvSpPr>
            <a:spLocks/>
          </p:cNvSpPr>
          <p:nvPr/>
        </p:nvSpPr>
        <p:spPr bwMode="auto">
          <a:xfrm rot="10800000" flipH="1">
            <a:off x="200382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Freeform 9"/>
          <p:cNvSpPr>
            <a:spLocks/>
          </p:cNvSpPr>
          <p:nvPr/>
        </p:nvSpPr>
        <p:spPr bwMode="auto">
          <a:xfrm rot="10800000" flipH="1">
            <a:off x="154980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10"/>
          <p:cNvSpPr>
            <a:spLocks/>
          </p:cNvSpPr>
          <p:nvPr/>
        </p:nvSpPr>
        <p:spPr bwMode="auto">
          <a:xfrm rot="10800000" flipH="1">
            <a:off x="109577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9"/>
          <p:cNvSpPr>
            <a:spLocks/>
          </p:cNvSpPr>
          <p:nvPr/>
        </p:nvSpPr>
        <p:spPr bwMode="auto">
          <a:xfrm rot="10800000" flipH="1">
            <a:off x="473358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11"/>
          <p:cNvSpPr>
            <a:spLocks/>
          </p:cNvSpPr>
          <p:nvPr/>
        </p:nvSpPr>
        <p:spPr bwMode="auto">
          <a:xfrm rot="10800000" flipH="1">
            <a:off x="60845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6"/>
          <p:cNvSpPr>
            <a:spLocks/>
          </p:cNvSpPr>
          <p:nvPr/>
        </p:nvSpPr>
        <p:spPr bwMode="auto">
          <a:xfrm rot="10800000" flipH="1">
            <a:off x="337225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8"/>
          <p:cNvSpPr>
            <a:spLocks/>
          </p:cNvSpPr>
          <p:nvPr/>
        </p:nvSpPr>
        <p:spPr bwMode="auto">
          <a:xfrm rot="10800000" flipH="1">
            <a:off x="200382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9"/>
          <p:cNvSpPr>
            <a:spLocks/>
          </p:cNvSpPr>
          <p:nvPr/>
        </p:nvSpPr>
        <p:spPr bwMode="auto">
          <a:xfrm rot="10800000" flipH="1">
            <a:off x="154980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0"/>
          <p:cNvSpPr>
            <a:spLocks/>
          </p:cNvSpPr>
          <p:nvPr/>
        </p:nvSpPr>
        <p:spPr bwMode="auto">
          <a:xfrm rot="10800000" flipH="1">
            <a:off x="109577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Freeform 11"/>
          <p:cNvSpPr>
            <a:spLocks/>
          </p:cNvSpPr>
          <p:nvPr/>
        </p:nvSpPr>
        <p:spPr bwMode="auto">
          <a:xfrm rot="10800000" flipH="1">
            <a:off x="29007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1345830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1804667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6328451" y="2203219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2252868" y="2202571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131029" y="2203218"/>
            <a:ext cx="0" cy="7232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604290" y="2202570"/>
            <a:ext cx="1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498565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ight Arrow 135"/>
          <p:cNvSpPr/>
          <p:nvPr/>
        </p:nvSpPr>
        <p:spPr>
          <a:xfrm flipH="1">
            <a:off x="7545067" y="209895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9" name="Lightning Bolt 138"/>
          <p:cNvSpPr/>
          <p:nvPr/>
        </p:nvSpPr>
        <p:spPr>
          <a:xfrm rot="12649189">
            <a:off x="2804185" y="2746991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0" name="Object 1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1372375"/>
              </p:ext>
            </p:extLst>
          </p:nvPr>
        </p:nvGraphicFramePr>
        <p:xfrm>
          <a:off x="483027" y="2807409"/>
          <a:ext cx="372105" cy="365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2" name="Equation" r:id="rId3" imgW="139700" imgH="139700" progId="Equation.3">
                  <p:embed/>
                </p:oleObj>
              </mc:Choice>
              <mc:Fallback>
                <p:oleObj name="Equation" r:id="rId3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3027" y="2807409"/>
                        <a:ext cx="372105" cy="365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406619" y="1659467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Speciation</a:t>
            </a:r>
            <a:endParaRPr lang="en-US" dirty="0"/>
          </a:p>
        </p:txBody>
      </p:sp>
      <p:sp>
        <p:nvSpPr>
          <p:cNvPr id="144" name="Double Bracket 143"/>
          <p:cNvSpPr/>
          <p:nvPr/>
        </p:nvSpPr>
        <p:spPr>
          <a:xfrm>
            <a:off x="8149850" y="3047113"/>
            <a:ext cx="344129" cy="700945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158317" y="317312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70" name="Rectangle 69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N=7</a:t>
            </a:r>
            <a:endParaRPr lang="en-US" dirty="0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1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3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1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2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5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6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7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1      1       1                1      1                        1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  <p:sp>
        <p:nvSpPr>
          <p:cNvPr id="149" name="Oval 148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TextBox 149"/>
          <p:cNvSpPr txBox="1"/>
          <p:nvPr/>
        </p:nvSpPr>
        <p:spPr>
          <a:xfrm>
            <a:off x="1060631" y="387538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1      1       1                        1                        1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267895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ight Arrow 115"/>
          <p:cNvSpPr/>
          <p:nvPr/>
        </p:nvSpPr>
        <p:spPr>
          <a:xfrm flipH="1">
            <a:off x="7527493" y="395958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79" name="Freeform 9"/>
          <p:cNvSpPr>
            <a:spLocks/>
          </p:cNvSpPr>
          <p:nvPr/>
        </p:nvSpPr>
        <p:spPr bwMode="auto">
          <a:xfrm rot="10800000" flipH="1">
            <a:off x="473358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1" name="Freeform 11"/>
          <p:cNvSpPr>
            <a:spLocks/>
          </p:cNvSpPr>
          <p:nvPr/>
        </p:nvSpPr>
        <p:spPr bwMode="auto">
          <a:xfrm rot="10800000" flipH="1">
            <a:off x="6084551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3" name="Freeform 6"/>
          <p:cNvSpPr>
            <a:spLocks/>
          </p:cNvSpPr>
          <p:nvPr/>
        </p:nvSpPr>
        <p:spPr bwMode="auto">
          <a:xfrm rot="10800000" flipH="1">
            <a:off x="3372254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5" name="Freeform 8"/>
          <p:cNvSpPr>
            <a:spLocks/>
          </p:cNvSpPr>
          <p:nvPr/>
        </p:nvSpPr>
        <p:spPr bwMode="auto">
          <a:xfrm rot="10800000" flipH="1">
            <a:off x="2003829" y="3033142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6" name="Freeform 9"/>
          <p:cNvSpPr>
            <a:spLocks/>
          </p:cNvSpPr>
          <p:nvPr/>
        </p:nvSpPr>
        <p:spPr bwMode="auto">
          <a:xfrm rot="10800000" flipH="1">
            <a:off x="1549804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87" name="Freeform 10"/>
          <p:cNvSpPr>
            <a:spLocks/>
          </p:cNvSpPr>
          <p:nvPr/>
        </p:nvSpPr>
        <p:spPr bwMode="auto">
          <a:xfrm rot="10800000" flipH="1">
            <a:off x="1095779" y="3033142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2" name="Freeform 9"/>
          <p:cNvSpPr>
            <a:spLocks/>
          </p:cNvSpPr>
          <p:nvPr/>
        </p:nvSpPr>
        <p:spPr bwMode="auto">
          <a:xfrm rot="10800000" flipH="1">
            <a:off x="473358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4" name="Freeform 11"/>
          <p:cNvSpPr>
            <a:spLocks/>
          </p:cNvSpPr>
          <p:nvPr/>
        </p:nvSpPr>
        <p:spPr bwMode="auto">
          <a:xfrm rot="10800000" flipH="1">
            <a:off x="6084551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6" name="Freeform 6"/>
          <p:cNvSpPr>
            <a:spLocks/>
          </p:cNvSpPr>
          <p:nvPr/>
        </p:nvSpPr>
        <p:spPr bwMode="auto">
          <a:xfrm rot="10800000" flipH="1">
            <a:off x="3372254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8" name="Freeform 8"/>
          <p:cNvSpPr>
            <a:spLocks/>
          </p:cNvSpPr>
          <p:nvPr/>
        </p:nvSpPr>
        <p:spPr bwMode="auto">
          <a:xfrm rot="10800000" flipH="1">
            <a:off x="2003829" y="2202571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99" name="Freeform 9"/>
          <p:cNvSpPr>
            <a:spLocks/>
          </p:cNvSpPr>
          <p:nvPr/>
        </p:nvSpPr>
        <p:spPr bwMode="auto">
          <a:xfrm rot="10800000" flipH="1">
            <a:off x="1549804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0" name="Freeform 10"/>
          <p:cNvSpPr>
            <a:spLocks/>
          </p:cNvSpPr>
          <p:nvPr/>
        </p:nvSpPr>
        <p:spPr bwMode="auto">
          <a:xfrm rot="10800000" flipH="1">
            <a:off x="1095779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1" name="Freeform 11"/>
          <p:cNvSpPr>
            <a:spLocks/>
          </p:cNvSpPr>
          <p:nvPr/>
        </p:nvSpPr>
        <p:spPr bwMode="auto">
          <a:xfrm rot="10800000" flipH="1">
            <a:off x="2900766" y="2202571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105" name="Straight Connector 104"/>
          <p:cNvCxnSpPr/>
          <p:nvPr/>
        </p:nvCxnSpPr>
        <p:spPr>
          <a:xfrm>
            <a:off x="1345830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>
            <a:off x="1804667" y="2202571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6328451" y="2203219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2252868" y="2202571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3131029" y="2203218"/>
            <a:ext cx="0" cy="7232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3604290" y="2202570"/>
            <a:ext cx="1" cy="151020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/>
          <p:cNvCxnSpPr/>
          <p:nvPr/>
        </p:nvCxnSpPr>
        <p:spPr>
          <a:xfrm>
            <a:off x="4985659" y="2210765"/>
            <a:ext cx="0" cy="1451798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Right Arrow 135"/>
          <p:cNvSpPr/>
          <p:nvPr/>
        </p:nvSpPr>
        <p:spPr>
          <a:xfrm flipH="1">
            <a:off x="7545067" y="2098956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39" name="Lightning Bolt 138"/>
          <p:cNvSpPr/>
          <p:nvPr/>
        </p:nvSpPr>
        <p:spPr>
          <a:xfrm rot="12649189">
            <a:off x="2804185" y="2746991"/>
            <a:ext cx="653685" cy="1088300"/>
          </a:xfrm>
          <a:prstGeom prst="lightningBol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0" name="Object 13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9358801"/>
              </p:ext>
            </p:extLst>
          </p:nvPr>
        </p:nvGraphicFramePr>
        <p:xfrm>
          <a:off x="483027" y="2807409"/>
          <a:ext cx="372105" cy="3654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2" name="Equation" r:id="rId3" imgW="139700" imgH="139700" progId="Equation.3">
                  <p:embed/>
                </p:oleObj>
              </mc:Choice>
              <mc:Fallback>
                <p:oleObj name="Equation" r:id="rId3" imgW="139700" imgH="139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3027" y="2807409"/>
                        <a:ext cx="372105" cy="3654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2406619" y="1659467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Speciation</a:t>
            </a:r>
            <a:endParaRPr lang="en-US" dirty="0"/>
          </a:p>
        </p:txBody>
      </p:sp>
      <p:sp>
        <p:nvSpPr>
          <p:cNvPr id="144" name="Double Bracket 143"/>
          <p:cNvSpPr/>
          <p:nvPr/>
        </p:nvSpPr>
        <p:spPr>
          <a:xfrm>
            <a:off x="8149850" y="3047113"/>
            <a:ext cx="344129" cy="700945"/>
          </a:xfrm>
          <a:prstGeom prst="bracketPair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8158317" y="317312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70" name="Rectangle 69"/>
          <p:cNvSpPr/>
          <p:nvPr/>
        </p:nvSpPr>
        <p:spPr>
          <a:xfrm>
            <a:off x="127005" y="503551"/>
            <a:ext cx="827548" cy="80059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J=14</a:t>
            </a:r>
          </a:p>
          <a:p>
            <a:pPr algn="ctr"/>
            <a:r>
              <a:rPr lang="en-US" dirty="0" smtClean="0"/>
              <a:t>N=7</a:t>
            </a:r>
            <a:endParaRPr lang="en-US" dirty="0"/>
          </a:p>
        </p:txBody>
      </p:sp>
      <p:sp>
        <p:nvSpPr>
          <p:cNvPr id="71" name="Freeform 5"/>
          <p:cNvSpPr>
            <a:spLocks/>
          </p:cNvSpPr>
          <p:nvPr/>
        </p:nvSpPr>
        <p:spPr bwMode="auto">
          <a:xfrm rot="10800000" flipH="1">
            <a:off x="6990902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2" name="Freeform 6"/>
          <p:cNvSpPr>
            <a:spLocks/>
          </p:cNvSpPr>
          <p:nvPr/>
        </p:nvSpPr>
        <p:spPr bwMode="auto">
          <a:xfrm rot="10800000" flipH="1">
            <a:off x="653846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3" name="Freeform 7"/>
          <p:cNvSpPr>
            <a:spLocks/>
          </p:cNvSpPr>
          <p:nvPr/>
        </p:nvSpPr>
        <p:spPr bwMode="auto">
          <a:xfrm rot="10800000" flipH="1">
            <a:off x="56224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2" name="Freeform 8"/>
          <p:cNvSpPr>
            <a:spLocks/>
          </p:cNvSpPr>
          <p:nvPr/>
        </p:nvSpPr>
        <p:spPr bwMode="auto">
          <a:xfrm rot="10800000" flipH="1">
            <a:off x="517004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2" name="Freeform 9"/>
          <p:cNvSpPr>
            <a:spLocks/>
          </p:cNvSpPr>
          <p:nvPr/>
        </p:nvSpPr>
        <p:spPr bwMode="auto">
          <a:xfrm rot="10800000" flipH="1">
            <a:off x="471601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4" name="Freeform 10"/>
          <p:cNvSpPr>
            <a:spLocks/>
          </p:cNvSpPr>
          <p:nvPr/>
        </p:nvSpPr>
        <p:spPr bwMode="auto">
          <a:xfrm rot="10800000" flipH="1">
            <a:off x="426199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1" name="Freeform 11"/>
          <p:cNvSpPr>
            <a:spLocks/>
          </p:cNvSpPr>
          <p:nvPr/>
        </p:nvSpPr>
        <p:spPr bwMode="auto">
          <a:xfrm rot="10800000" flipH="1">
            <a:off x="6066977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3" name="Freeform 5"/>
          <p:cNvSpPr>
            <a:spLocks/>
          </p:cNvSpPr>
          <p:nvPr/>
        </p:nvSpPr>
        <p:spPr bwMode="auto">
          <a:xfrm rot="10800000" flipH="1">
            <a:off x="3807117" y="499573"/>
            <a:ext cx="430213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5" name="Freeform 6"/>
          <p:cNvSpPr>
            <a:spLocks/>
          </p:cNvSpPr>
          <p:nvPr/>
        </p:nvSpPr>
        <p:spPr bwMode="auto">
          <a:xfrm rot="10800000" flipH="1">
            <a:off x="3354680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1" name="Freeform 7"/>
          <p:cNvSpPr>
            <a:spLocks/>
          </p:cNvSpPr>
          <p:nvPr/>
        </p:nvSpPr>
        <p:spPr bwMode="auto">
          <a:xfrm rot="10800000" flipH="1">
            <a:off x="24386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2" name="Freeform 8"/>
          <p:cNvSpPr>
            <a:spLocks/>
          </p:cNvSpPr>
          <p:nvPr/>
        </p:nvSpPr>
        <p:spPr bwMode="auto">
          <a:xfrm rot="10800000" flipH="1">
            <a:off x="1986255" y="499573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5" name="Freeform 9"/>
          <p:cNvSpPr>
            <a:spLocks/>
          </p:cNvSpPr>
          <p:nvPr/>
        </p:nvSpPr>
        <p:spPr bwMode="auto">
          <a:xfrm rot="10800000" flipH="1">
            <a:off x="1532230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6" name="Freeform 10"/>
          <p:cNvSpPr>
            <a:spLocks/>
          </p:cNvSpPr>
          <p:nvPr/>
        </p:nvSpPr>
        <p:spPr bwMode="auto">
          <a:xfrm rot="10800000" flipH="1">
            <a:off x="1078205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7" name="Freeform 11"/>
          <p:cNvSpPr>
            <a:spLocks/>
          </p:cNvSpPr>
          <p:nvPr/>
        </p:nvSpPr>
        <p:spPr bwMode="auto">
          <a:xfrm rot="10800000" flipH="1">
            <a:off x="2883192" y="499573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48" name="TextBox 147"/>
          <p:cNvSpPr txBox="1"/>
          <p:nvPr/>
        </p:nvSpPr>
        <p:spPr>
          <a:xfrm>
            <a:off x="954553" y="1121085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1      1       1                1      1                        1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  <p:sp>
        <p:nvSpPr>
          <p:cNvPr id="149" name="Oval 148"/>
          <p:cNvSpPr/>
          <p:nvPr/>
        </p:nvSpPr>
        <p:spPr>
          <a:xfrm>
            <a:off x="2794000" y="499572"/>
            <a:ext cx="668867" cy="668867"/>
          </a:xfrm>
          <a:prstGeom prst="ellipse">
            <a:avLst/>
          </a:prstGeom>
          <a:noFill/>
          <a:ln w="762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TextBox 149"/>
          <p:cNvSpPr txBox="1"/>
          <p:nvPr/>
        </p:nvSpPr>
        <p:spPr>
          <a:xfrm>
            <a:off x="1060631" y="3875384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1      1       1                        1                        1                </a:t>
            </a:r>
            <a:r>
              <a:rPr lang="en-US" dirty="0"/>
              <a:t> </a:t>
            </a:r>
            <a:r>
              <a:rPr lang="en-US" dirty="0" smtClean="0"/>
              <a:t>       1</a:t>
            </a:r>
            <a:endParaRPr lang="en-US" dirty="0"/>
          </a:p>
        </p:txBody>
      </p:sp>
      <p:sp>
        <p:nvSpPr>
          <p:cNvPr id="52" name="Freeform 9"/>
          <p:cNvSpPr>
            <a:spLocks/>
          </p:cNvSpPr>
          <p:nvPr/>
        </p:nvSpPr>
        <p:spPr bwMode="auto">
          <a:xfrm rot="10800000" flipH="1">
            <a:off x="468394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4" name="Freeform 11"/>
          <p:cNvSpPr>
            <a:spLocks/>
          </p:cNvSpPr>
          <p:nvPr/>
        </p:nvSpPr>
        <p:spPr bwMode="auto">
          <a:xfrm rot="10800000" flipH="1">
            <a:off x="6034905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6" name="Freeform 6"/>
          <p:cNvSpPr>
            <a:spLocks/>
          </p:cNvSpPr>
          <p:nvPr/>
        </p:nvSpPr>
        <p:spPr bwMode="auto">
          <a:xfrm rot="10800000" flipH="1">
            <a:off x="3322608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8" name="Freeform 8"/>
          <p:cNvSpPr>
            <a:spLocks/>
          </p:cNvSpPr>
          <p:nvPr/>
        </p:nvSpPr>
        <p:spPr bwMode="auto">
          <a:xfrm rot="10800000" flipH="1">
            <a:off x="1954183" y="5480570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59" name="Freeform 9"/>
          <p:cNvSpPr>
            <a:spLocks/>
          </p:cNvSpPr>
          <p:nvPr/>
        </p:nvSpPr>
        <p:spPr bwMode="auto">
          <a:xfrm rot="10800000" flipH="1">
            <a:off x="1500158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0" name="Freeform 10"/>
          <p:cNvSpPr>
            <a:spLocks/>
          </p:cNvSpPr>
          <p:nvPr/>
        </p:nvSpPr>
        <p:spPr bwMode="auto">
          <a:xfrm rot="10800000" flipH="1">
            <a:off x="1046133" y="5480570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" name="Freeform 9"/>
          <p:cNvSpPr>
            <a:spLocks/>
          </p:cNvSpPr>
          <p:nvPr/>
        </p:nvSpPr>
        <p:spPr bwMode="auto">
          <a:xfrm rot="10800000" flipH="1">
            <a:off x="468394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7" name="Freeform 11"/>
          <p:cNvSpPr>
            <a:spLocks/>
          </p:cNvSpPr>
          <p:nvPr/>
        </p:nvSpPr>
        <p:spPr bwMode="auto">
          <a:xfrm rot="10800000" flipH="1">
            <a:off x="6034905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9" name="Freeform 6"/>
          <p:cNvSpPr>
            <a:spLocks/>
          </p:cNvSpPr>
          <p:nvPr/>
        </p:nvSpPr>
        <p:spPr bwMode="auto">
          <a:xfrm rot="10800000" flipH="1">
            <a:off x="3322608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5" name="Freeform 8"/>
          <p:cNvSpPr>
            <a:spLocks/>
          </p:cNvSpPr>
          <p:nvPr/>
        </p:nvSpPr>
        <p:spPr bwMode="auto">
          <a:xfrm rot="10800000" flipH="1">
            <a:off x="1954183" y="4649999"/>
            <a:ext cx="430212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6" name="Freeform 9"/>
          <p:cNvSpPr>
            <a:spLocks/>
          </p:cNvSpPr>
          <p:nvPr/>
        </p:nvSpPr>
        <p:spPr bwMode="auto">
          <a:xfrm rot="10800000" flipH="1">
            <a:off x="1500158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7" name="Freeform 10"/>
          <p:cNvSpPr>
            <a:spLocks/>
          </p:cNvSpPr>
          <p:nvPr/>
        </p:nvSpPr>
        <p:spPr bwMode="auto">
          <a:xfrm rot="10800000" flipH="1">
            <a:off x="1046133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8" name="Freeform 11"/>
          <p:cNvSpPr>
            <a:spLocks/>
          </p:cNvSpPr>
          <p:nvPr/>
        </p:nvSpPr>
        <p:spPr bwMode="auto">
          <a:xfrm rot="10800000" flipH="1">
            <a:off x="2851120" y="4649999"/>
            <a:ext cx="431800" cy="604838"/>
          </a:xfrm>
          <a:custGeom>
            <a:avLst/>
            <a:gdLst>
              <a:gd name="T0" fmla="*/ 2147483647 w 2465"/>
              <a:gd name="T1" fmla="*/ 0 h 3456"/>
              <a:gd name="T2" fmla="*/ 2147483647 w 2465"/>
              <a:gd name="T3" fmla="*/ 2147483647 h 3456"/>
              <a:gd name="T4" fmla="*/ 2147483647 w 2465"/>
              <a:gd name="T5" fmla="*/ 2147483647 h 3456"/>
              <a:gd name="T6" fmla="*/ 2147483647 w 2465"/>
              <a:gd name="T7" fmla="*/ 2147483647 h 3456"/>
              <a:gd name="T8" fmla="*/ 2147483647 w 2465"/>
              <a:gd name="T9" fmla="*/ 0 h 3456"/>
              <a:gd name="T10" fmla="*/ 2147483647 w 2465"/>
              <a:gd name="T11" fmla="*/ 2147483647 h 3456"/>
              <a:gd name="T12" fmla="*/ 2147483647 w 2465"/>
              <a:gd name="T13" fmla="*/ 2147483647 h 3456"/>
              <a:gd name="T14" fmla="*/ 2147483647 w 2465"/>
              <a:gd name="T15" fmla="*/ 2147483647 h 3456"/>
              <a:gd name="T16" fmla="*/ 2147483647 w 2465"/>
              <a:gd name="T17" fmla="*/ 2147483647 h 3456"/>
              <a:gd name="T18" fmla="*/ 2147483647 w 2465"/>
              <a:gd name="T19" fmla="*/ 2147483647 h 3456"/>
              <a:gd name="T20" fmla="*/ 2147483647 w 2465"/>
              <a:gd name="T21" fmla="*/ 2147483647 h 3456"/>
              <a:gd name="T22" fmla="*/ 2147483647 w 2465"/>
              <a:gd name="T23" fmla="*/ 2147483647 h 3456"/>
              <a:gd name="T24" fmla="*/ 2147483647 w 2465"/>
              <a:gd name="T25" fmla="*/ 2147483647 h 3456"/>
              <a:gd name="T26" fmla="*/ 2147483647 w 2465"/>
              <a:gd name="T27" fmla="*/ 2147483647 h 3456"/>
              <a:gd name="T28" fmla="*/ 2147483647 w 2465"/>
              <a:gd name="T29" fmla="*/ 2147483647 h 3456"/>
              <a:gd name="T30" fmla="*/ 2147483647 w 2465"/>
              <a:gd name="T31" fmla="*/ 2147483647 h 3456"/>
              <a:gd name="T32" fmla="*/ 2147483647 w 2465"/>
              <a:gd name="T33" fmla="*/ 2147483647 h 3456"/>
              <a:gd name="T34" fmla="*/ 2147483647 w 2465"/>
              <a:gd name="T35" fmla="*/ 2147483647 h 3456"/>
              <a:gd name="T36" fmla="*/ 2147483647 w 2465"/>
              <a:gd name="T37" fmla="*/ 2147483647 h 3456"/>
              <a:gd name="T38" fmla="*/ 2147483647 w 2465"/>
              <a:gd name="T39" fmla="*/ 2147483647 h 3456"/>
              <a:gd name="T40" fmla="*/ 2147483647 w 2465"/>
              <a:gd name="T41" fmla="*/ 2147483647 h 3456"/>
              <a:gd name="T42" fmla="*/ 2147483647 w 2465"/>
              <a:gd name="T43" fmla="*/ 2147483647 h 3456"/>
              <a:gd name="T44" fmla="*/ 2147483647 w 2465"/>
              <a:gd name="T45" fmla="*/ 2147483647 h 3456"/>
              <a:gd name="T46" fmla="*/ 2147483647 w 2465"/>
              <a:gd name="T47" fmla="*/ 2147483647 h 3456"/>
              <a:gd name="T48" fmla="*/ 2147483647 w 2465"/>
              <a:gd name="T49" fmla="*/ 2147483647 h 3456"/>
              <a:gd name="T50" fmla="*/ 2147483647 w 2465"/>
              <a:gd name="T51" fmla="*/ 2147483647 h 3456"/>
              <a:gd name="T52" fmla="*/ 2147483647 w 2465"/>
              <a:gd name="T53" fmla="*/ 2147483647 h 3456"/>
              <a:gd name="T54" fmla="*/ 2147483647 w 2465"/>
              <a:gd name="T55" fmla="*/ 2147483647 h 3456"/>
              <a:gd name="T56" fmla="*/ 2147483647 w 2465"/>
              <a:gd name="T57" fmla="*/ 2147483647 h 3456"/>
              <a:gd name="T58" fmla="*/ 2147483647 w 2465"/>
              <a:gd name="T59" fmla="*/ 2147483647 h 3456"/>
              <a:gd name="T60" fmla="*/ 2147483647 w 2465"/>
              <a:gd name="T61" fmla="*/ 2147483647 h 3456"/>
              <a:gd name="T62" fmla="*/ 2147483647 w 2465"/>
              <a:gd name="T63" fmla="*/ 2147483647 h 345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2465"/>
              <a:gd name="T97" fmla="*/ 0 h 3456"/>
              <a:gd name="T98" fmla="*/ 2465 w 2465"/>
              <a:gd name="T99" fmla="*/ 3456 h 345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2465" h="3456">
                <a:moveTo>
                  <a:pt x="449" y="96"/>
                </a:moveTo>
                <a:lnTo>
                  <a:pt x="593" y="0"/>
                </a:lnTo>
                <a:lnTo>
                  <a:pt x="785" y="96"/>
                </a:lnTo>
                <a:lnTo>
                  <a:pt x="1073" y="624"/>
                </a:lnTo>
                <a:lnTo>
                  <a:pt x="1217" y="624"/>
                </a:lnTo>
                <a:cubicBezTo>
                  <a:pt x="1370" y="675"/>
                  <a:pt x="1362" y="722"/>
                  <a:pt x="1360" y="643"/>
                </a:cubicBezTo>
                <a:lnTo>
                  <a:pt x="1361" y="432"/>
                </a:lnTo>
                <a:lnTo>
                  <a:pt x="1169" y="288"/>
                </a:lnTo>
                <a:lnTo>
                  <a:pt x="1265" y="96"/>
                </a:lnTo>
                <a:lnTo>
                  <a:pt x="1409" y="0"/>
                </a:lnTo>
                <a:lnTo>
                  <a:pt x="1601" y="240"/>
                </a:lnTo>
                <a:lnTo>
                  <a:pt x="1457" y="432"/>
                </a:lnTo>
                <a:lnTo>
                  <a:pt x="1553" y="672"/>
                </a:lnTo>
                <a:lnTo>
                  <a:pt x="1457" y="864"/>
                </a:lnTo>
                <a:lnTo>
                  <a:pt x="1265" y="816"/>
                </a:lnTo>
                <a:lnTo>
                  <a:pt x="1505" y="1104"/>
                </a:lnTo>
                <a:lnTo>
                  <a:pt x="1601" y="1344"/>
                </a:lnTo>
                <a:lnTo>
                  <a:pt x="1745" y="1104"/>
                </a:lnTo>
                <a:lnTo>
                  <a:pt x="1841" y="1104"/>
                </a:lnTo>
                <a:lnTo>
                  <a:pt x="2081" y="1248"/>
                </a:lnTo>
                <a:lnTo>
                  <a:pt x="2081" y="1056"/>
                </a:lnTo>
                <a:cubicBezTo>
                  <a:pt x="2276" y="909"/>
                  <a:pt x="2216" y="855"/>
                  <a:pt x="2282" y="921"/>
                </a:cubicBezTo>
                <a:lnTo>
                  <a:pt x="2465" y="816"/>
                </a:lnTo>
                <a:lnTo>
                  <a:pt x="2465" y="1200"/>
                </a:lnTo>
                <a:lnTo>
                  <a:pt x="2225" y="1440"/>
                </a:lnTo>
                <a:lnTo>
                  <a:pt x="2081" y="1440"/>
                </a:lnTo>
                <a:lnTo>
                  <a:pt x="1841" y="1296"/>
                </a:lnTo>
                <a:lnTo>
                  <a:pt x="1793" y="1536"/>
                </a:lnTo>
                <a:lnTo>
                  <a:pt x="2081" y="1872"/>
                </a:lnTo>
                <a:lnTo>
                  <a:pt x="2225" y="2112"/>
                </a:lnTo>
                <a:lnTo>
                  <a:pt x="2369" y="2496"/>
                </a:lnTo>
                <a:lnTo>
                  <a:pt x="2417" y="3024"/>
                </a:lnTo>
                <a:lnTo>
                  <a:pt x="2273" y="3456"/>
                </a:lnTo>
                <a:lnTo>
                  <a:pt x="2369" y="2976"/>
                </a:lnTo>
                <a:lnTo>
                  <a:pt x="2273" y="2496"/>
                </a:lnTo>
                <a:lnTo>
                  <a:pt x="2033" y="2112"/>
                </a:lnTo>
                <a:lnTo>
                  <a:pt x="1697" y="1824"/>
                </a:lnTo>
                <a:lnTo>
                  <a:pt x="1361" y="1824"/>
                </a:lnTo>
                <a:lnTo>
                  <a:pt x="1361" y="2160"/>
                </a:lnTo>
                <a:lnTo>
                  <a:pt x="1121" y="2448"/>
                </a:lnTo>
                <a:lnTo>
                  <a:pt x="833" y="2352"/>
                </a:lnTo>
                <a:lnTo>
                  <a:pt x="929" y="2112"/>
                </a:lnTo>
                <a:lnTo>
                  <a:pt x="977" y="2016"/>
                </a:lnTo>
                <a:lnTo>
                  <a:pt x="1073" y="1968"/>
                </a:lnTo>
                <a:lnTo>
                  <a:pt x="1217" y="2064"/>
                </a:lnTo>
                <a:lnTo>
                  <a:pt x="1121" y="1728"/>
                </a:lnTo>
                <a:lnTo>
                  <a:pt x="1169" y="1680"/>
                </a:lnTo>
                <a:lnTo>
                  <a:pt x="1361" y="1632"/>
                </a:lnTo>
                <a:lnTo>
                  <a:pt x="1073" y="1488"/>
                </a:lnTo>
                <a:lnTo>
                  <a:pt x="833" y="1056"/>
                </a:lnTo>
                <a:lnTo>
                  <a:pt x="737" y="1200"/>
                </a:lnTo>
                <a:lnTo>
                  <a:pt x="641" y="1248"/>
                </a:lnTo>
                <a:lnTo>
                  <a:pt x="305" y="1056"/>
                </a:lnTo>
                <a:cubicBezTo>
                  <a:pt x="108" y="1105"/>
                  <a:pt x="178" y="1104"/>
                  <a:pt x="99" y="1104"/>
                </a:cubicBezTo>
                <a:cubicBezTo>
                  <a:pt x="64" y="906"/>
                  <a:pt x="0" y="912"/>
                  <a:pt x="82" y="912"/>
                </a:cubicBezTo>
                <a:lnTo>
                  <a:pt x="113" y="768"/>
                </a:lnTo>
                <a:cubicBezTo>
                  <a:pt x="217" y="715"/>
                  <a:pt x="238" y="740"/>
                  <a:pt x="186" y="704"/>
                </a:cubicBezTo>
                <a:lnTo>
                  <a:pt x="353" y="720"/>
                </a:lnTo>
                <a:lnTo>
                  <a:pt x="449" y="960"/>
                </a:lnTo>
                <a:lnTo>
                  <a:pt x="593" y="1008"/>
                </a:lnTo>
                <a:lnTo>
                  <a:pt x="689" y="816"/>
                </a:lnTo>
                <a:lnTo>
                  <a:pt x="641" y="576"/>
                </a:lnTo>
                <a:lnTo>
                  <a:pt x="449" y="336"/>
                </a:lnTo>
                <a:lnTo>
                  <a:pt x="449" y="9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80" name="Straight Arrow Connector 79"/>
          <p:cNvCxnSpPr/>
          <p:nvPr/>
        </p:nvCxnSpPr>
        <p:spPr>
          <a:xfrm flipH="1" flipV="1">
            <a:off x="3080242" y="5038032"/>
            <a:ext cx="1855770" cy="563638"/>
          </a:xfrm>
          <a:prstGeom prst="straightConnector1">
            <a:avLst/>
          </a:prstGeom>
          <a:ln w="76200" cap="rnd">
            <a:solidFill>
              <a:schemeClr val="tx1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1296184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1755021" y="4649999"/>
            <a:ext cx="0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6278805" y="4650647"/>
            <a:ext cx="0" cy="1459344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H="1">
            <a:off x="2203222" y="4649999"/>
            <a:ext cx="2" cy="145999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/>
          <p:cNvCxnSpPr/>
          <p:nvPr/>
        </p:nvCxnSpPr>
        <p:spPr>
          <a:xfrm rot="10800000" flipV="1">
            <a:off x="3081383" y="4650646"/>
            <a:ext cx="0" cy="387386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 rot="10800000" flipV="1">
            <a:off x="3554645" y="4649999"/>
            <a:ext cx="0" cy="388033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flipH="1">
            <a:off x="3554644" y="5312481"/>
            <a:ext cx="3757" cy="847721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 flipH="1">
            <a:off x="4936012" y="4650646"/>
            <a:ext cx="1" cy="1219687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4936013" y="5738569"/>
            <a:ext cx="0" cy="371422"/>
          </a:xfrm>
          <a:prstGeom prst="line">
            <a:avLst/>
          </a:prstGeom>
          <a:ln w="76200" cap="rnd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Right Arrow 120"/>
          <p:cNvSpPr/>
          <p:nvPr/>
        </p:nvSpPr>
        <p:spPr>
          <a:xfrm flipH="1">
            <a:off x="7495421" y="4546384"/>
            <a:ext cx="1473124" cy="827548"/>
          </a:xfrm>
          <a:prstGeom prst="rightArrow">
            <a:avLst/>
          </a:prstGeom>
          <a:solidFill>
            <a:srgbClr val="66006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Observation</a:t>
            </a:r>
            <a:endParaRPr lang="en-US" sz="1600" dirty="0"/>
          </a:p>
        </p:txBody>
      </p:sp>
      <p:sp>
        <p:nvSpPr>
          <p:cNvPr id="125" name="TextBox 124"/>
          <p:cNvSpPr txBox="1"/>
          <p:nvPr/>
        </p:nvSpPr>
        <p:spPr>
          <a:xfrm>
            <a:off x="3439823" y="6463267"/>
            <a:ext cx="240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Each has 1/6 chance</a:t>
            </a:r>
            <a:endParaRPr lang="en-US" dirty="0"/>
          </a:p>
        </p:txBody>
      </p:sp>
      <p:graphicFrame>
        <p:nvGraphicFramePr>
          <p:cNvPr id="126" name="Object 1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0850523"/>
              </p:ext>
            </p:extLst>
          </p:nvPr>
        </p:nvGraphicFramePr>
        <p:xfrm>
          <a:off x="39935" y="3960543"/>
          <a:ext cx="1630394" cy="8423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3" name="Equation" r:id="rId5" imgW="762000" imgH="393700" progId="Equation.3">
                  <p:embed/>
                </p:oleObj>
              </mc:Choice>
              <mc:Fallback>
                <p:oleObj name="Equation" r:id="rId5" imgW="7620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935" y="3960543"/>
                        <a:ext cx="1630394" cy="8423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7" name="TextBox 126"/>
          <p:cNvSpPr txBox="1"/>
          <p:nvPr/>
        </p:nvSpPr>
        <p:spPr>
          <a:xfrm>
            <a:off x="2338877" y="4117783"/>
            <a:ext cx="3369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Coalescence</a:t>
            </a:r>
            <a:endParaRPr lang="en-US" dirty="0"/>
          </a:p>
        </p:txBody>
      </p:sp>
      <p:sp>
        <p:nvSpPr>
          <p:cNvPr id="128" name="TextBox 127"/>
          <p:cNvSpPr txBox="1"/>
          <p:nvPr/>
        </p:nvSpPr>
        <p:spPr>
          <a:xfrm>
            <a:off x="1078204" y="6160202"/>
            <a:ext cx="6466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1      1       1                        1                        </a:t>
            </a:r>
            <a:r>
              <a:rPr lang="en-US" dirty="0"/>
              <a:t>2</a:t>
            </a:r>
            <a:r>
              <a:rPr lang="en-US" dirty="0" smtClean="0"/>
              <a:t>                       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0763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3836"/>
            <a:ext cx="8229600" cy="1143000"/>
          </a:xfrm>
        </p:spPr>
        <p:txBody>
          <a:bodyPr/>
          <a:lstStyle/>
          <a:p>
            <a:r>
              <a:rPr lang="en-US" dirty="0" smtClean="0"/>
              <a:t>Advantages of coalescence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2393"/>
            <a:ext cx="8229600" cy="5350948"/>
          </a:xfrm>
        </p:spPr>
        <p:txBody>
          <a:bodyPr>
            <a:normAutofit/>
          </a:bodyPr>
          <a:lstStyle/>
          <a:p>
            <a:r>
              <a:rPr lang="en-US" dirty="0" smtClean="0"/>
              <a:t>Always at equilibrium</a:t>
            </a:r>
          </a:p>
          <a:p>
            <a:r>
              <a:rPr lang="en-US" dirty="0" smtClean="0"/>
              <a:t>Much faster</a:t>
            </a:r>
          </a:p>
          <a:p>
            <a:r>
              <a:rPr lang="en-US" dirty="0" smtClean="0"/>
              <a:t>Sampling based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Not ideal for time series</a:t>
            </a:r>
          </a:p>
          <a:p>
            <a:r>
              <a:rPr lang="en-US" dirty="0" smtClean="0"/>
              <a:t>Complex to program</a:t>
            </a:r>
          </a:p>
          <a:p>
            <a:r>
              <a:rPr lang="en-US" dirty="0" smtClean="0"/>
              <a:t>Fewer ways in which model can be changed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309402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Disadvantages of coalescence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957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18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19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0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1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2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3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4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5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6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7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8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29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0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1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2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3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4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5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6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37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38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39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0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1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2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3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4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5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6046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7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8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49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0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1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2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3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4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6055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noFill/>
          <a:ln w="127000">
            <a:solidFill>
              <a:srgbClr val="0000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6056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2" name="Lightning Bolt 41"/>
          <p:cNvSpPr/>
          <p:nvPr/>
        </p:nvSpPr>
        <p:spPr>
          <a:xfrm rot="20256735">
            <a:off x="1392238" y="3284538"/>
            <a:ext cx="1008062" cy="2297112"/>
          </a:xfrm>
          <a:prstGeom prst="lightningBolt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153" tIns="22577" rIns="45153" bIns="22577" anchor="ctr"/>
          <a:lstStyle/>
          <a:p>
            <a:pPr defTabSz="45717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86058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245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Parallelogram 7"/>
          <p:cNvSpPr>
            <a:spLocks noChangeArrowheads="1"/>
          </p:cNvSpPr>
          <p:nvPr/>
        </p:nvSpPr>
        <p:spPr bwMode="auto">
          <a:xfrm>
            <a:off x="44180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2" name="Parallelogram 4"/>
          <p:cNvSpPr>
            <a:spLocks noChangeArrowheads="1"/>
          </p:cNvSpPr>
          <p:nvPr/>
        </p:nvSpPr>
        <p:spPr bwMode="auto">
          <a:xfrm>
            <a:off x="884238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3" name="Parallelogram 5"/>
          <p:cNvSpPr>
            <a:spLocks noChangeArrowheads="1"/>
          </p:cNvSpPr>
          <p:nvPr/>
        </p:nvSpPr>
        <p:spPr bwMode="auto">
          <a:xfrm>
            <a:off x="2085975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4" name="Parallelogram 6"/>
          <p:cNvSpPr>
            <a:spLocks noChangeArrowheads="1"/>
          </p:cNvSpPr>
          <p:nvPr/>
        </p:nvSpPr>
        <p:spPr bwMode="auto">
          <a:xfrm>
            <a:off x="3287713" y="481330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5" name="Parallelogram 13"/>
          <p:cNvSpPr>
            <a:spLocks noChangeArrowheads="1"/>
          </p:cNvSpPr>
          <p:nvPr/>
        </p:nvSpPr>
        <p:spPr bwMode="auto">
          <a:xfrm>
            <a:off x="49577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6" name="Parallelogram 19"/>
          <p:cNvSpPr>
            <a:spLocks noChangeArrowheads="1"/>
          </p:cNvSpPr>
          <p:nvPr/>
        </p:nvSpPr>
        <p:spPr bwMode="auto">
          <a:xfrm>
            <a:off x="55054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7" name="Parallelogram 25"/>
          <p:cNvSpPr>
            <a:spLocks noChangeArrowheads="1"/>
          </p:cNvSpPr>
          <p:nvPr/>
        </p:nvSpPr>
        <p:spPr bwMode="auto">
          <a:xfrm>
            <a:off x="60293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8" name="Parallelogram 31"/>
          <p:cNvSpPr>
            <a:spLocks noChangeArrowheads="1"/>
          </p:cNvSpPr>
          <p:nvPr/>
        </p:nvSpPr>
        <p:spPr bwMode="auto">
          <a:xfrm>
            <a:off x="65690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49" name="Parallelogram 7"/>
          <p:cNvSpPr>
            <a:spLocks noChangeArrowheads="1"/>
          </p:cNvSpPr>
          <p:nvPr/>
        </p:nvSpPr>
        <p:spPr bwMode="auto">
          <a:xfrm>
            <a:off x="790575" y="1792288"/>
            <a:ext cx="7591425" cy="3781425"/>
          </a:xfrm>
          <a:prstGeom prst="parallelogram">
            <a:avLst>
              <a:gd name="adj" fmla="val 72607"/>
            </a:avLst>
          </a:prstGeom>
          <a:noFill/>
          <a:ln w="1270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0" name="Parallelogram 10"/>
          <p:cNvSpPr>
            <a:spLocks noChangeArrowheads="1"/>
          </p:cNvSpPr>
          <p:nvPr/>
        </p:nvSpPr>
        <p:spPr bwMode="auto">
          <a:xfrm>
            <a:off x="1436688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1" name="Parallelogram 11"/>
          <p:cNvSpPr>
            <a:spLocks noChangeArrowheads="1"/>
          </p:cNvSpPr>
          <p:nvPr/>
        </p:nvSpPr>
        <p:spPr bwMode="auto">
          <a:xfrm>
            <a:off x="259556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2" name="Parallelogram 12"/>
          <p:cNvSpPr>
            <a:spLocks noChangeArrowheads="1"/>
          </p:cNvSpPr>
          <p:nvPr/>
        </p:nvSpPr>
        <p:spPr bwMode="auto">
          <a:xfrm>
            <a:off x="3770313" y="4073525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3" name="Parallelogram 16"/>
          <p:cNvSpPr>
            <a:spLocks noChangeArrowheads="1"/>
          </p:cNvSpPr>
          <p:nvPr/>
        </p:nvSpPr>
        <p:spPr bwMode="auto">
          <a:xfrm>
            <a:off x="1928813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4" name="Parallelogram 17"/>
          <p:cNvSpPr>
            <a:spLocks noChangeArrowheads="1"/>
          </p:cNvSpPr>
          <p:nvPr/>
        </p:nvSpPr>
        <p:spPr bwMode="auto">
          <a:xfrm>
            <a:off x="313055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5" name="Parallelogram 18"/>
          <p:cNvSpPr>
            <a:spLocks noChangeArrowheads="1"/>
          </p:cNvSpPr>
          <p:nvPr/>
        </p:nvSpPr>
        <p:spPr bwMode="auto">
          <a:xfrm>
            <a:off x="4318000" y="3336925"/>
            <a:ext cx="1704975" cy="733425"/>
          </a:xfrm>
          <a:prstGeom prst="parallelogram">
            <a:avLst>
              <a:gd name="adj" fmla="val 68761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6" name="Parallelogram 22"/>
          <p:cNvSpPr>
            <a:spLocks noChangeArrowheads="1"/>
          </p:cNvSpPr>
          <p:nvPr/>
        </p:nvSpPr>
        <p:spPr bwMode="auto">
          <a:xfrm>
            <a:off x="2468563" y="2597150"/>
            <a:ext cx="1703387" cy="731838"/>
          </a:xfrm>
          <a:prstGeom prst="parallelogram">
            <a:avLst>
              <a:gd name="adj" fmla="val 68846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7" name="Parallelogram 23"/>
          <p:cNvSpPr>
            <a:spLocks noChangeArrowheads="1"/>
          </p:cNvSpPr>
          <p:nvPr/>
        </p:nvSpPr>
        <p:spPr bwMode="auto">
          <a:xfrm>
            <a:off x="3654425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8" name="Parallelogram 24"/>
          <p:cNvSpPr>
            <a:spLocks noChangeArrowheads="1"/>
          </p:cNvSpPr>
          <p:nvPr/>
        </p:nvSpPr>
        <p:spPr bwMode="auto">
          <a:xfrm>
            <a:off x="4843463" y="2597150"/>
            <a:ext cx="1704975" cy="731838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59" name="Parallelogram 28"/>
          <p:cNvSpPr>
            <a:spLocks noChangeArrowheads="1"/>
          </p:cNvSpPr>
          <p:nvPr/>
        </p:nvSpPr>
        <p:spPr bwMode="auto">
          <a:xfrm>
            <a:off x="30067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60" name="Parallelogram 29"/>
          <p:cNvSpPr>
            <a:spLocks noChangeArrowheads="1"/>
          </p:cNvSpPr>
          <p:nvPr/>
        </p:nvSpPr>
        <p:spPr bwMode="auto">
          <a:xfrm>
            <a:off x="419417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61" name="Parallelogram 30"/>
          <p:cNvSpPr>
            <a:spLocks noChangeArrowheads="1"/>
          </p:cNvSpPr>
          <p:nvPr/>
        </p:nvSpPr>
        <p:spPr bwMode="auto">
          <a:xfrm>
            <a:off x="5381625" y="1855788"/>
            <a:ext cx="1704975" cy="731837"/>
          </a:xfrm>
          <a:prstGeom prst="parallelogram">
            <a:avLst>
              <a:gd name="adj" fmla="val 68910"/>
            </a:avLst>
          </a:prstGeom>
          <a:solidFill>
            <a:srgbClr val="D4FFAE"/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defTabSz="450850" eaLnBrk="0" hangingPunct="0"/>
            <a:endParaRPr lang="en-US" sz="1200"/>
          </a:p>
        </p:txBody>
      </p:sp>
      <p:sp>
        <p:nvSpPr>
          <p:cNvPr id="87062" name="Freeform 404"/>
          <p:cNvSpPr>
            <a:spLocks/>
          </p:cNvSpPr>
          <p:nvPr/>
        </p:nvSpPr>
        <p:spPr bwMode="auto">
          <a:xfrm>
            <a:off x="3305175" y="1296988"/>
            <a:ext cx="1039813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3" name="Freeform 393"/>
          <p:cNvSpPr>
            <a:spLocks/>
          </p:cNvSpPr>
          <p:nvPr/>
        </p:nvSpPr>
        <p:spPr bwMode="auto">
          <a:xfrm>
            <a:off x="4392613" y="1365250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4" name="Freeform 393"/>
          <p:cNvSpPr>
            <a:spLocks/>
          </p:cNvSpPr>
          <p:nvPr/>
        </p:nvSpPr>
        <p:spPr bwMode="auto">
          <a:xfrm>
            <a:off x="5692775" y="13652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5" name="Freeform 403"/>
          <p:cNvSpPr>
            <a:spLocks/>
          </p:cNvSpPr>
          <p:nvPr/>
        </p:nvSpPr>
        <p:spPr bwMode="auto">
          <a:xfrm>
            <a:off x="6884988" y="13192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6" name="Freeform 403"/>
          <p:cNvSpPr>
            <a:spLocks/>
          </p:cNvSpPr>
          <p:nvPr/>
        </p:nvSpPr>
        <p:spPr bwMode="auto">
          <a:xfrm>
            <a:off x="2908300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7" name="Freeform 403"/>
          <p:cNvSpPr>
            <a:spLocks/>
          </p:cNvSpPr>
          <p:nvPr/>
        </p:nvSpPr>
        <p:spPr bwMode="auto">
          <a:xfrm>
            <a:off x="5230813" y="2043113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8" name="Freeform 404"/>
          <p:cNvSpPr>
            <a:spLocks/>
          </p:cNvSpPr>
          <p:nvPr/>
        </p:nvSpPr>
        <p:spPr bwMode="auto">
          <a:xfrm>
            <a:off x="6232525" y="2020888"/>
            <a:ext cx="1038225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69" name="Freeform 404"/>
          <p:cNvSpPr>
            <a:spLocks/>
          </p:cNvSpPr>
          <p:nvPr/>
        </p:nvSpPr>
        <p:spPr bwMode="auto">
          <a:xfrm>
            <a:off x="3881438" y="2020888"/>
            <a:ext cx="1039812" cy="1073150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0" name="Freeform 45"/>
          <p:cNvSpPr>
            <a:spLocks noChangeArrowheads="1"/>
          </p:cNvSpPr>
          <p:nvPr/>
        </p:nvSpPr>
        <p:spPr bwMode="auto">
          <a:xfrm>
            <a:off x="3446463" y="2889250"/>
            <a:ext cx="1039812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7071" name="Freeform 393"/>
          <p:cNvSpPr>
            <a:spLocks/>
          </p:cNvSpPr>
          <p:nvPr/>
        </p:nvSpPr>
        <p:spPr bwMode="auto">
          <a:xfrm>
            <a:off x="4551363" y="2828925"/>
            <a:ext cx="1058862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2" name="Freeform 403"/>
          <p:cNvSpPr>
            <a:spLocks/>
          </p:cNvSpPr>
          <p:nvPr/>
        </p:nvSpPr>
        <p:spPr bwMode="auto">
          <a:xfrm>
            <a:off x="2266950" y="2784475"/>
            <a:ext cx="801688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3" name="Freeform 403"/>
          <p:cNvSpPr>
            <a:spLocks/>
          </p:cNvSpPr>
          <p:nvPr/>
        </p:nvSpPr>
        <p:spPr bwMode="auto">
          <a:xfrm>
            <a:off x="5824538" y="2784475"/>
            <a:ext cx="801687" cy="1049338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4" name="Freeform 403"/>
          <p:cNvSpPr>
            <a:spLocks/>
          </p:cNvSpPr>
          <p:nvPr/>
        </p:nvSpPr>
        <p:spPr bwMode="auto">
          <a:xfrm>
            <a:off x="16541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5" name="Freeform 403"/>
          <p:cNvSpPr>
            <a:spLocks/>
          </p:cNvSpPr>
          <p:nvPr/>
        </p:nvSpPr>
        <p:spPr bwMode="auto">
          <a:xfrm>
            <a:off x="2936875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6" name="Freeform 403"/>
          <p:cNvSpPr>
            <a:spLocks/>
          </p:cNvSpPr>
          <p:nvPr/>
        </p:nvSpPr>
        <p:spPr bwMode="auto">
          <a:xfrm>
            <a:off x="4152900" y="3576638"/>
            <a:ext cx="800100" cy="1050925"/>
          </a:xfrm>
          <a:custGeom>
            <a:avLst/>
            <a:gdLst>
              <a:gd name="T0" fmla="*/ 2147483647 w 1200"/>
              <a:gd name="T1" fmla="*/ 0 h 2064"/>
              <a:gd name="T2" fmla="*/ 2147483647 w 1200"/>
              <a:gd name="T3" fmla="*/ 2147483647 h 2064"/>
              <a:gd name="T4" fmla="*/ 2147483647 w 1200"/>
              <a:gd name="T5" fmla="*/ 2147483647 h 2064"/>
              <a:gd name="T6" fmla="*/ 2147483647 w 1200"/>
              <a:gd name="T7" fmla="*/ 2147483647 h 2064"/>
              <a:gd name="T8" fmla="*/ 2147483647 w 1200"/>
              <a:gd name="T9" fmla="*/ 2147483647 h 2064"/>
              <a:gd name="T10" fmla="*/ 2147483647 w 1200"/>
              <a:gd name="T11" fmla="*/ 2147483647 h 2064"/>
              <a:gd name="T12" fmla="*/ 2147483647 w 1200"/>
              <a:gd name="T13" fmla="*/ 2147483647 h 2064"/>
              <a:gd name="T14" fmla="*/ 2147483647 w 1200"/>
              <a:gd name="T15" fmla="*/ 2147483647 h 2064"/>
              <a:gd name="T16" fmla="*/ 2147483647 w 1200"/>
              <a:gd name="T17" fmla="*/ 2147483647 h 2064"/>
              <a:gd name="T18" fmla="*/ 2147483647 w 1200"/>
              <a:gd name="T19" fmla="*/ 2147483647 h 2064"/>
              <a:gd name="T20" fmla="*/ 2147483647 w 1200"/>
              <a:gd name="T21" fmla="*/ 2147483647 h 2064"/>
              <a:gd name="T22" fmla="*/ 2147483647 w 1200"/>
              <a:gd name="T23" fmla="*/ 2147483647 h 2064"/>
              <a:gd name="T24" fmla="*/ 2147483647 w 1200"/>
              <a:gd name="T25" fmla="*/ 2147483647 h 2064"/>
              <a:gd name="T26" fmla="*/ 2147483647 w 1200"/>
              <a:gd name="T27" fmla="*/ 2147483647 h 2064"/>
              <a:gd name="T28" fmla="*/ 2147483647 w 1200"/>
              <a:gd name="T29" fmla="*/ 2147483647 h 2064"/>
              <a:gd name="T30" fmla="*/ 2147483647 w 1200"/>
              <a:gd name="T31" fmla="*/ 2147483647 h 2064"/>
              <a:gd name="T32" fmla="*/ 2147483647 w 1200"/>
              <a:gd name="T33" fmla="*/ 2147483647 h 2064"/>
              <a:gd name="T34" fmla="*/ 2147483647 w 1200"/>
              <a:gd name="T35" fmla="*/ 2147483647 h 2064"/>
              <a:gd name="T36" fmla="*/ 2147483647 w 1200"/>
              <a:gd name="T37" fmla="*/ 2147483647 h 2064"/>
              <a:gd name="T38" fmla="*/ 2147483647 w 1200"/>
              <a:gd name="T39" fmla="*/ 2147483647 h 2064"/>
              <a:gd name="T40" fmla="*/ 2147483647 w 1200"/>
              <a:gd name="T41" fmla="*/ 2147483647 h 2064"/>
              <a:gd name="T42" fmla="*/ 2147483647 w 1200"/>
              <a:gd name="T43" fmla="*/ 2147483647 h 2064"/>
              <a:gd name="T44" fmla="*/ 2147483647 w 1200"/>
              <a:gd name="T45" fmla="*/ 2147483647 h 2064"/>
              <a:gd name="T46" fmla="*/ 0 w 1200"/>
              <a:gd name="T47" fmla="*/ 2147483647 h 2064"/>
              <a:gd name="T48" fmla="*/ 2147483647 w 1200"/>
              <a:gd name="T49" fmla="*/ 2147483647 h 2064"/>
              <a:gd name="T50" fmla="*/ 2147483647 w 1200"/>
              <a:gd name="T51" fmla="*/ 2147483647 h 2064"/>
              <a:gd name="T52" fmla="*/ 2147483647 w 1200"/>
              <a:gd name="T53" fmla="*/ 2147483647 h 2064"/>
              <a:gd name="T54" fmla="*/ 2147483647 w 1200"/>
              <a:gd name="T55" fmla="*/ 2147483647 h 2064"/>
              <a:gd name="T56" fmla="*/ 2147483647 w 1200"/>
              <a:gd name="T57" fmla="*/ 2147483647 h 2064"/>
              <a:gd name="T58" fmla="*/ 2147483647 w 1200"/>
              <a:gd name="T59" fmla="*/ 2147483647 h 2064"/>
              <a:gd name="T60" fmla="*/ 2147483647 w 1200"/>
              <a:gd name="T61" fmla="*/ 2147483647 h 2064"/>
              <a:gd name="T62" fmla="*/ 2147483647 w 1200"/>
              <a:gd name="T63" fmla="*/ 2147483647 h 2064"/>
              <a:gd name="T64" fmla="*/ 2147483647 w 1200"/>
              <a:gd name="T65" fmla="*/ 2147483647 h 2064"/>
              <a:gd name="T66" fmla="*/ 2147483647 w 1200"/>
              <a:gd name="T67" fmla="*/ 2147483647 h 2064"/>
              <a:gd name="T68" fmla="*/ 2147483647 w 1200"/>
              <a:gd name="T69" fmla="*/ 2147483647 h 2064"/>
              <a:gd name="T70" fmla="*/ 2147483647 w 1200"/>
              <a:gd name="T71" fmla="*/ 2147483647 h 2064"/>
              <a:gd name="T72" fmla="*/ 2147483647 w 1200"/>
              <a:gd name="T73" fmla="*/ 2147483647 h 2064"/>
              <a:gd name="T74" fmla="*/ 2147483647 w 1200"/>
              <a:gd name="T75" fmla="*/ 2147483647 h 2064"/>
              <a:gd name="T76" fmla="*/ 2147483647 w 1200"/>
              <a:gd name="T77" fmla="*/ 2147483647 h 2064"/>
              <a:gd name="T78" fmla="*/ 2147483647 w 1200"/>
              <a:gd name="T79" fmla="*/ 2147483647 h 2064"/>
              <a:gd name="T80" fmla="*/ 2147483647 w 1200"/>
              <a:gd name="T81" fmla="*/ 2147483647 h 2064"/>
              <a:gd name="T82" fmla="*/ 2147483647 w 1200"/>
              <a:gd name="T83" fmla="*/ 2147483647 h 2064"/>
              <a:gd name="T84" fmla="*/ 2147483647 w 1200"/>
              <a:gd name="T85" fmla="*/ 2147483647 h 2064"/>
              <a:gd name="T86" fmla="*/ 2147483647 w 1200"/>
              <a:gd name="T87" fmla="*/ 2147483647 h 2064"/>
              <a:gd name="T88" fmla="*/ 2147483647 w 1200"/>
              <a:gd name="T89" fmla="*/ 2147483647 h 2064"/>
              <a:gd name="T90" fmla="*/ 2147483647 w 1200"/>
              <a:gd name="T91" fmla="*/ 2147483647 h 2064"/>
              <a:gd name="T92" fmla="*/ 2147483647 w 1200"/>
              <a:gd name="T93" fmla="*/ 2147483647 h 2064"/>
              <a:gd name="T94" fmla="*/ 2147483647 w 1200"/>
              <a:gd name="T95" fmla="*/ 2147483647 h 2064"/>
              <a:gd name="T96" fmla="*/ 2147483647 w 1200"/>
              <a:gd name="T97" fmla="*/ 2147483647 h 2064"/>
              <a:gd name="T98" fmla="*/ 2147483647 w 1200"/>
              <a:gd name="T99" fmla="*/ 2147483647 h 2064"/>
              <a:gd name="T100" fmla="*/ 2147483647 w 1200"/>
              <a:gd name="T101" fmla="*/ 2147483647 h 2064"/>
              <a:gd name="T102" fmla="*/ 2147483647 w 1200"/>
              <a:gd name="T103" fmla="*/ 2147483647 h 2064"/>
              <a:gd name="T104" fmla="*/ 2147483647 w 1200"/>
              <a:gd name="T105" fmla="*/ 2147483647 h 2064"/>
              <a:gd name="T106" fmla="*/ 2147483647 w 1200"/>
              <a:gd name="T107" fmla="*/ 2147483647 h 2064"/>
              <a:gd name="T108" fmla="*/ 2147483647 w 1200"/>
              <a:gd name="T109" fmla="*/ 2147483647 h 2064"/>
              <a:gd name="T110" fmla="*/ 2147483647 w 1200"/>
              <a:gd name="T111" fmla="*/ 2147483647 h 2064"/>
              <a:gd name="T112" fmla="*/ 2147483647 w 1200"/>
              <a:gd name="T113" fmla="*/ 2147483647 h 2064"/>
              <a:gd name="T114" fmla="*/ 2147483647 w 1200"/>
              <a:gd name="T115" fmla="*/ 2147483647 h 2064"/>
              <a:gd name="T116" fmla="*/ 2147483647 w 1200"/>
              <a:gd name="T117" fmla="*/ 0 h 206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1200"/>
              <a:gd name="T178" fmla="*/ 0 h 2064"/>
              <a:gd name="T179" fmla="*/ 1200 w 1200"/>
              <a:gd name="T180" fmla="*/ 2064 h 2064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1200" h="2064">
                <a:moveTo>
                  <a:pt x="624" y="0"/>
                </a:moveTo>
                <a:lnTo>
                  <a:pt x="480" y="192"/>
                </a:lnTo>
                <a:lnTo>
                  <a:pt x="528" y="288"/>
                </a:lnTo>
                <a:lnTo>
                  <a:pt x="432" y="432"/>
                </a:lnTo>
                <a:lnTo>
                  <a:pt x="480" y="480"/>
                </a:lnTo>
                <a:lnTo>
                  <a:pt x="384" y="576"/>
                </a:lnTo>
                <a:lnTo>
                  <a:pt x="432" y="720"/>
                </a:lnTo>
                <a:lnTo>
                  <a:pt x="336" y="864"/>
                </a:lnTo>
                <a:cubicBezTo>
                  <a:pt x="331" y="891"/>
                  <a:pt x="326" y="918"/>
                  <a:pt x="322" y="945"/>
                </a:cubicBezTo>
                <a:lnTo>
                  <a:pt x="384" y="1008"/>
                </a:lnTo>
                <a:lnTo>
                  <a:pt x="288" y="1056"/>
                </a:lnTo>
                <a:lnTo>
                  <a:pt x="288" y="1152"/>
                </a:lnTo>
                <a:lnTo>
                  <a:pt x="192" y="1200"/>
                </a:lnTo>
                <a:lnTo>
                  <a:pt x="240" y="1344"/>
                </a:lnTo>
                <a:lnTo>
                  <a:pt x="144" y="1440"/>
                </a:lnTo>
                <a:lnTo>
                  <a:pt x="240" y="1488"/>
                </a:lnTo>
                <a:lnTo>
                  <a:pt x="192" y="1536"/>
                </a:lnTo>
                <a:cubicBezTo>
                  <a:pt x="93" y="1585"/>
                  <a:pt x="60" y="1580"/>
                  <a:pt x="105" y="1585"/>
                </a:cubicBezTo>
                <a:lnTo>
                  <a:pt x="240" y="1632"/>
                </a:lnTo>
                <a:lnTo>
                  <a:pt x="48" y="1680"/>
                </a:lnTo>
                <a:lnTo>
                  <a:pt x="288" y="1728"/>
                </a:lnTo>
                <a:lnTo>
                  <a:pt x="144" y="1776"/>
                </a:lnTo>
                <a:lnTo>
                  <a:pt x="48" y="1776"/>
                </a:lnTo>
                <a:lnTo>
                  <a:pt x="0" y="1824"/>
                </a:lnTo>
                <a:lnTo>
                  <a:pt x="240" y="1872"/>
                </a:lnTo>
                <a:lnTo>
                  <a:pt x="432" y="1872"/>
                </a:lnTo>
                <a:lnTo>
                  <a:pt x="576" y="1824"/>
                </a:lnTo>
                <a:lnTo>
                  <a:pt x="528" y="2064"/>
                </a:lnTo>
                <a:lnTo>
                  <a:pt x="720" y="2064"/>
                </a:lnTo>
                <a:lnTo>
                  <a:pt x="720" y="1824"/>
                </a:lnTo>
                <a:lnTo>
                  <a:pt x="912" y="1872"/>
                </a:lnTo>
                <a:lnTo>
                  <a:pt x="1056" y="1872"/>
                </a:lnTo>
                <a:lnTo>
                  <a:pt x="1200" y="1824"/>
                </a:lnTo>
                <a:lnTo>
                  <a:pt x="912" y="1776"/>
                </a:lnTo>
                <a:lnTo>
                  <a:pt x="768" y="1728"/>
                </a:lnTo>
                <a:lnTo>
                  <a:pt x="1152" y="1728"/>
                </a:lnTo>
                <a:lnTo>
                  <a:pt x="1008" y="1680"/>
                </a:lnTo>
                <a:cubicBezTo>
                  <a:pt x="1002" y="1661"/>
                  <a:pt x="996" y="1642"/>
                  <a:pt x="990" y="1623"/>
                </a:cubicBezTo>
                <a:lnTo>
                  <a:pt x="1104" y="1584"/>
                </a:lnTo>
                <a:lnTo>
                  <a:pt x="960" y="1536"/>
                </a:lnTo>
                <a:lnTo>
                  <a:pt x="1008" y="1440"/>
                </a:lnTo>
                <a:lnTo>
                  <a:pt x="912" y="1392"/>
                </a:lnTo>
                <a:lnTo>
                  <a:pt x="960" y="1344"/>
                </a:lnTo>
                <a:cubicBezTo>
                  <a:pt x="910" y="1294"/>
                  <a:pt x="903" y="1275"/>
                  <a:pt x="915" y="1303"/>
                </a:cubicBezTo>
                <a:lnTo>
                  <a:pt x="960" y="1248"/>
                </a:lnTo>
                <a:lnTo>
                  <a:pt x="864" y="1200"/>
                </a:lnTo>
                <a:lnTo>
                  <a:pt x="960" y="1152"/>
                </a:lnTo>
                <a:cubicBezTo>
                  <a:pt x="910" y="1102"/>
                  <a:pt x="934" y="1100"/>
                  <a:pt x="905" y="1105"/>
                </a:cubicBezTo>
                <a:cubicBezTo>
                  <a:pt x="912" y="1002"/>
                  <a:pt x="906" y="1039"/>
                  <a:pt x="915" y="992"/>
                </a:cubicBezTo>
                <a:lnTo>
                  <a:pt x="864" y="960"/>
                </a:lnTo>
                <a:cubicBezTo>
                  <a:pt x="865" y="936"/>
                  <a:pt x="866" y="912"/>
                  <a:pt x="868" y="888"/>
                </a:cubicBezTo>
                <a:lnTo>
                  <a:pt x="768" y="816"/>
                </a:lnTo>
                <a:cubicBezTo>
                  <a:pt x="821" y="762"/>
                  <a:pt x="803" y="786"/>
                  <a:pt x="830" y="747"/>
                </a:cubicBezTo>
                <a:lnTo>
                  <a:pt x="768" y="720"/>
                </a:lnTo>
                <a:lnTo>
                  <a:pt x="768" y="624"/>
                </a:lnTo>
                <a:lnTo>
                  <a:pt x="720" y="432"/>
                </a:lnTo>
                <a:lnTo>
                  <a:pt x="720" y="288"/>
                </a:lnTo>
                <a:lnTo>
                  <a:pt x="624" y="144"/>
                </a:lnTo>
                <a:lnTo>
                  <a:pt x="624" y="0"/>
                </a:lnTo>
                <a:close/>
              </a:path>
            </a:pathLst>
          </a:custGeom>
          <a:solidFill>
            <a:srgbClr val="0033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7" name="Freeform 393"/>
          <p:cNvSpPr>
            <a:spLocks/>
          </p:cNvSpPr>
          <p:nvPr/>
        </p:nvSpPr>
        <p:spPr bwMode="auto">
          <a:xfrm>
            <a:off x="5191125" y="3621088"/>
            <a:ext cx="1058863" cy="1009650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8" name="Freeform 393"/>
          <p:cNvSpPr>
            <a:spLocks/>
          </p:cNvSpPr>
          <p:nvPr/>
        </p:nvSpPr>
        <p:spPr bwMode="auto">
          <a:xfrm>
            <a:off x="1114425" y="4362450"/>
            <a:ext cx="1058863" cy="1008063"/>
          </a:xfrm>
          <a:custGeom>
            <a:avLst/>
            <a:gdLst>
              <a:gd name="T0" fmla="*/ 2147483647 w 2304"/>
              <a:gd name="T1" fmla="*/ 2147483647 h 2939"/>
              <a:gd name="T2" fmla="*/ 2147483647 w 2304"/>
              <a:gd name="T3" fmla="*/ 2147483647 h 2939"/>
              <a:gd name="T4" fmla="*/ 2147483647 w 2304"/>
              <a:gd name="T5" fmla="*/ 2147483647 h 2939"/>
              <a:gd name="T6" fmla="*/ 2147483647 w 2304"/>
              <a:gd name="T7" fmla="*/ 2147483647 h 2939"/>
              <a:gd name="T8" fmla="*/ 2147483647 w 2304"/>
              <a:gd name="T9" fmla="*/ 2147483647 h 2939"/>
              <a:gd name="T10" fmla="*/ 2147483647 w 2304"/>
              <a:gd name="T11" fmla="*/ 2147483647 h 2939"/>
              <a:gd name="T12" fmla="*/ 2147483647 w 2304"/>
              <a:gd name="T13" fmla="*/ 2147483647 h 2939"/>
              <a:gd name="T14" fmla="*/ 2147483647 w 2304"/>
              <a:gd name="T15" fmla="*/ 2147483647 h 2939"/>
              <a:gd name="T16" fmla="*/ 2147483647 w 2304"/>
              <a:gd name="T17" fmla="*/ 2147483647 h 2939"/>
              <a:gd name="T18" fmla="*/ 2147483647 w 2304"/>
              <a:gd name="T19" fmla="*/ 2147483647 h 2939"/>
              <a:gd name="T20" fmla="*/ 2147483647 w 2304"/>
              <a:gd name="T21" fmla="*/ 2147483647 h 2939"/>
              <a:gd name="T22" fmla="*/ 2147483647 w 2304"/>
              <a:gd name="T23" fmla="*/ 2147483647 h 2939"/>
              <a:gd name="T24" fmla="*/ 2147483647 w 2304"/>
              <a:gd name="T25" fmla="*/ 2147483647 h 2939"/>
              <a:gd name="T26" fmla="*/ 2147483647 w 2304"/>
              <a:gd name="T27" fmla="*/ 2147483647 h 2939"/>
              <a:gd name="T28" fmla="*/ 2147483647 w 2304"/>
              <a:gd name="T29" fmla="*/ 2147483647 h 2939"/>
              <a:gd name="T30" fmla="*/ 2147483647 w 2304"/>
              <a:gd name="T31" fmla="*/ 2147483647 h 2939"/>
              <a:gd name="T32" fmla="*/ 2147483647 w 2304"/>
              <a:gd name="T33" fmla="*/ 2147483647 h 2939"/>
              <a:gd name="T34" fmla="*/ 2147483647 w 2304"/>
              <a:gd name="T35" fmla="*/ 2147483647 h 2939"/>
              <a:gd name="T36" fmla="*/ 2147483647 w 2304"/>
              <a:gd name="T37" fmla="*/ 2147483647 h 2939"/>
              <a:gd name="T38" fmla="*/ 2147483647 w 2304"/>
              <a:gd name="T39" fmla="*/ 2147483647 h 2939"/>
              <a:gd name="T40" fmla="*/ 2147483647 w 2304"/>
              <a:gd name="T41" fmla="*/ 2147483647 h 2939"/>
              <a:gd name="T42" fmla="*/ 2147483647 w 2304"/>
              <a:gd name="T43" fmla="*/ 2147483647 h 2939"/>
              <a:gd name="T44" fmla="*/ 2147483647 w 2304"/>
              <a:gd name="T45" fmla="*/ 2147483647 h 2939"/>
              <a:gd name="T46" fmla="*/ 2147483647 w 2304"/>
              <a:gd name="T47" fmla="*/ 2147483647 h 2939"/>
              <a:gd name="T48" fmla="*/ 2147483647 w 2304"/>
              <a:gd name="T49" fmla="*/ 2147483647 h 2939"/>
              <a:gd name="T50" fmla="*/ 2147483647 w 2304"/>
              <a:gd name="T51" fmla="*/ 2147483647 h 2939"/>
              <a:gd name="T52" fmla="*/ 2147483647 w 2304"/>
              <a:gd name="T53" fmla="*/ 2147483647 h 2939"/>
              <a:gd name="T54" fmla="*/ 2147483647 w 2304"/>
              <a:gd name="T55" fmla="*/ 2147483647 h 2939"/>
              <a:gd name="T56" fmla="*/ 2147483647 w 2304"/>
              <a:gd name="T57" fmla="*/ 2147483647 h 2939"/>
              <a:gd name="T58" fmla="*/ 2147483647 w 2304"/>
              <a:gd name="T59" fmla="*/ 2147483647 h 2939"/>
              <a:gd name="T60" fmla="*/ 2147483647 w 2304"/>
              <a:gd name="T61" fmla="*/ 2147483647 h 2939"/>
              <a:gd name="T62" fmla="*/ 2147483647 w 2304"/>
              <a:gd name="T63" fmla="*/ 2147483647 h 2939"/>
              <a:gd name="T64" fmla="*/ 2147483647 w 2304"/>
              <a:gd name="T65" fmla="*/ 2147483647 h 2939"/>
              <a:gd name="T66" fmla="*/ 2147483647 w 2304"/>
              <a:gd name="T67" fmla="*/ 2147483647 h 2939"/>
              <a:gd name="T68" fmla="*/ 2147483647 w 2304"/>
              <a:gd name="T69" fmla="*/ 2147483647 h 2939"/>
              <a:gd name="T70" fmla="*/ 2147483647 w 2304"/>
              <a:gd name="T71" fmla="*/ 2147483647 h 2939"/>
              <a:gd name="T72" fmla="*/ 2147483647 w 2304"/>
              <a:gd name="T73" fmla="*/ 2147483647 h 2939"/>
              <a:gd name="T74" fmla="*/ 2147483647 w 2304"/>
              <a:gd name="T75" fmla="*/ 2147483647 h 2939"/>
              <a:gd name="T76" fmla="*/ 2147483647 w 2304"/>
              <a:gd name="T77" fmla="*/ 2147483647 h 2939"/>
              <a:gd name="T78" fmla="*/ 2147483647 w 2304"/>
              <a:gd name="T79" fmla="*/ 2147483647 h 2939"/>
              <a:gd name="T80" fmla="*/ 2147483647 w 2304"/>
              <a:gd name="T81" fmla="*/ 2147483647 h 2939"/>
              <a:gd name="T82" fmla="*/ 2147483647 w 2304"/>
              <a:gd name="T83" fmla="*/ 2147483647 h 2939"/>
              <a:gd name="T84" fmla="*/ 2147483647 w 2304"/>
              <a:gd name="T85" fmla="*/ 2147483647 h 2939"/>
              <a:gd name="T86" fmla="*/ 2147483647 w 2304"/>
              <a:gd name="T87" fmla="*/ 2147483647 h 2939"/>
              <a:gd name="T88" fmla="*/ 2147483647 w 2304"/>
              <a:gd name="T89" fmla="*/ 2147483647 h 293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w 2304"/>
              <a:gd name="T136" fmla="*/ 0 h 2939"/>
              <a:gd name="T137" fmla="*/ 2304 w 2304"/>
              <a:gd name="T138" fmla="*/ 2939 h 2939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T135" t="T136" r="T137" b="T138"/>
            <a:pathLst>
              <a:path w="2304" h="2939">
                <a:moveTo>
                  <a:pt x="672" y="2795"/>
                </a:moveTo>
                <a:lnTo>
                  <a:pt x="912" y="2651"/>
                </a:lnTo>
                <a:lnTo>
                  <a:pt x="912" y="1691"/>
                </a:lnTo>
                <a:lnTo>
                  <a:pt x="816" y="1595"/>
                </a:lnTo>
                <a:lnTo>
                  <a:pt x="576" y="1499"/>
                </a:lnTo>
                <a:lnTo>
                  <a:pt x="432" y="1403"/>
                </a:lnTo>
                <a:cubicBezTo>
                  <a:pt x="378" y="1349"/>
                  <a:pt x="377" y="1376"/>
                  <a:pt x="391" y="1332"/>
                </a:cubicBezTo>
                <a:lnTo>
                  <a:pt x="240" y="1355"/>
                </a:lnTo>
                <a:lnTo>
                  <a:pt x="96" y="1259"/>
                </a:lnTo>
                <a:lnTo>
                  <a:pt x="96" y="1115"/>
                </a:lnTo>
                <a:lnTo>
                  <a:pt x="288" y="923"/>
                </a:lnTo>
                <a:lnTo>
                  <a:pt x="432" y="875"/>
                </a:lnTo>
                <a:lnTo>
                  <a:pt x="576" y="923"/>
                </a:lnTo>
                <a:cubicBezTo>
                  <a:pt x="769" y="1116"/>
                  <a:pt x="779" y="1204"/>
                  <a:pt x="767" y="1107"/>
                </a:cubicBezTo>
                <a:lnTo>
                  <a:pt x="720" y="1307"/>
                </a:lnTo>
                <a:lnTo>
                  <a:pt x="624" y="1259"/>
                </a:lnTo>
                <a:cubicBezTo>
                  <a:pt x="627" y="1299"/>
                  <a:pt x="631" y="1339"/>
                  <a:pt x="635" y="1379"/>
                </a:cubicBezTo>
                <a:lnTo>
                  <a:pt x="864" y="1403"/>
                </a:lnTo>
                <a:lnTo>
                  <a:pt x="912" y="1451"/>
                </a:lnTo>
                <a:cubicBezTo>
                  <a:pt x="914" y="1373"/>
                  <a:pt x="916" y="1296"/>
                  <a:pt x="918" y="1219"/>
                </a:cubicBezTo>
                <a:lnTo>
                  <a:pt x="720" y="923"/>
                </a:lnTo>
                <a:lnTo>
                  <a:pt x="432" y="731"/>
                </a:lnTo>
                <a:lnTo>
                  <a:pt x="336" y="635"/>
                </a:lnTo>
                <a:lnTo>
                  <a:pt x="144" y="731"/>
                </a:lnTo>
                <a:lnTo>
                  <a:pt x="0" y="443"/>
                </a:lnTo>
                <a:lnTo>
                  <a:pt x="144" y="395"/>
                </a:lnTo>
                <a:lnTo>
                  <a:pt x="144" y="107"/>
                </a:lnTo>
                <a:cubicBezTo>
                  <a:pt x="386" y="155"/>
                  <a:pt x="412" y="231"/>
                  <a:pt x="381" y="147"/>
                </a:cubicBezTo>
                <a:lnTo>
                  <a:pt x="528" y="203"/>
                </a:lnTo>
                <a:cubicBezTo>
                  <a:pt x="627" y="402"/>
                  <a:pt x="563" y="432"/>
                  <a:pt x="645" y="382"/>
                </a:cubicBezTo>
                <a:lnTo>
                  <a:pt x="720" y="731"/>
                </a:lnTo>
                <a:lnTo>
                  <a:pt x="912" y="923"/>
                </a:lnTo>
                <a:lnTo>
                  <a:pt x="912" y="683"/>
                </a:lnTo>
                <a:cubicBezTo>
                  <a:pt x="809" y="580"/>
                  <a:pt x="833" y="628"/>
                  <a:pt x="805" y="561"/>
                </a:cubicBezTo>
                <a:lnTo>
                  <a:pt x="672" y="299"/>
                </a:lnTo>
                <a:lnTo>
                  <a:pt x="720" y="107"/>
                </a:lnTo>
                <a:lnTo>
                  <a:pt x="1056" y="11"/>
                </a:lnTo>
                <a:lnTo>
                  <a:pt x="1104" y="155"/>
                </a:lnTo>
                <a:cubicBezTo>
                  <a:pt x="1206" y="206"/>
                  <a:pt x="1167" y="187"/>
                  <a:pt x="1219" y="212"/>
                </a:cubicBezTo>
                <a:cubicBezTo>
                  <a:pt x="1445" y="55"/>
                  <a:pt x="1371" y="0"/>
                  <a:pt x="1454" y="71"/>
                </a:cubicBezTo>
                <a:cubicBezTo>
                  <a:pt x="1586" y="205"/>
                  <a:pt x="1570" y="263"/>
                  <a:pt x="1586" y="194"/>
                </a:cubicBezTo>
                <a:lnTo>
                  <a:pt x="1776" y="539"/>
                </a:lnTo>
                <a:lnTo>
                  <a:pt x="1632" y="587"/>
                </a:lnTo>
                <a:lnTo>
                  <a:pt x="1392" y="635"/>
                </a:lnTo>
                <a:lnTo>
                  <a:pt x="1200" y="683"/>
                </a:lnTo>
                <a:lnTo>
                  <a:pt x="1104" y="683"/>
                </a:lnTo>
                <a:lnTo>
                  <a:pt x="1104" y="1115"/>
                </a:lnTo>
                <a:lnTo>
                  <a:pt x="1392" y="971"/>
                </a:lnTo>
                <a:lnTo>
                  <a:pt x="1392" y="875"/>
                </a:lnTo>
                <a:cubicBezTo>
                  <a:pt x="1247" y="826"/>
                  <a:pt x="1264" y="875"/>
                  <a:pt x="1247" y="824"/>
                </a:cubicBezTo>
                <a:lnTo>
                  <a:pt x="1296" y="731"/>
                </a:lnTo>
                <a:cubicBezTo>
                  <a:pt x="1539" y="682"/>
                  <a:pt x="1510" y="760"/>
                  <a:pt x="1539" y="674"/>
                </a:cubicBezTo>
                <a:lnTo>
                  <a:pt x="1728" y="731"/>
                </a:lnTo>
                <a:lnTo>
                  <a:pt x="1680" y="875"/>
                </a:lnTo>
                <a:lnTo>
                  <a:pt x="1920" y="731"/>
                </a:lnTo>
                <a:lnTo>
                  <a:pt x="1824" y="635"/>
                </a:lnTo>
                <a:lnTo>
                  <a:pt x="1824" y="539"/>
                </a:lnTo>
                <a:lnTo>
                  <a:pt x="1872" y="443"/>
                </a:lnTo>
                <a:lnTo>
                  <a:pt x="2016" y="491"/>
                </a:lnTo>
                <a:lnTo>
                  <a:pt x="2160" y="491"/>
                </a:lnTo>
                <a:lnTo>
                  <a:pt x="2304" y="779"/>
                </a:lnTo>
                <a:cubicBezTo>
                  <a:pt x="2104" y="878"/>
                  <a:pt x="2135" y="942"/>
                  <a:pt x="2104" y="852"/>
                </a:cubicBezTo>
                <a:lnTo>
                  <a:pt x="2112" y="1019"/>
                </a:lnTo>
                <a:lnTo>
                  <a:pt x="1968" y="1067"/>
                </a:lnTo>
                <a:lnTo>
                  <a:pt x="1824" y="1019"/>
                </a:lnTo>
                <a:lnTo>
                  <a:pt x="1200" y="1307"/>
                </a:lnTo>
                <a:lnTo>
                  <a:pt x="1200" y="1787"/>
                </a:lnTo>
                <a:lnTo>
                  <a:pt x="1440" y="1691"/>
                </a:lnTo>
                <a:lnTo>
                  <a:pt x="1392" y="1643"/>
                </a:lnTo>
                <a:lnTo>
                  <a:pt x="1344" y="1451"/>
                </a:lnTo>
                <a:lnTo>
                  <a:pt x="1488" y="1355"/>
                </a:lnTo>
                <a:lnTo>
                  <a:pt x="1584" y="1259"/>
                </a:lnTo>
                <a:cubicBezTo>
                  <a:pt x="1880" y="1209"/>
                  <a:pt x="1886" y="1114"/>
                  <a:pt x="1868" y="1238"/>
                </a:cubicBezTo>
                <a:cubicBezTo>
                  <a:pt x="1921" y="1309"/>
                  <a:pt x="1903" y="1283"/>
                  <a:pt x="1925" y="1314"/>
                </a:cubicBezTo>
                <a:lnTo>
                  <a:pt x="2064" y="1451"/>
                </a:lnTo>
                <a:lnTo>
                  <a:pt x="2112" y="1739"/>
                </a:lnTo>
                <a:lnTo>
                  <a:pt x="1968" y="1739"/>
                </a:lnTo>
                <a:lnTo>
                  <a:pt x="1584" y="1787"/>
                </a:lnTo>
                <a:lnTo>
                  <a:pt x="1296" y="1931"/>
                </a:lnTo>
                <a:lnTo>
                  <a:pt x="1200" y="2075"/>
                </a:lnTo>
                <a:lnTo>
                  <a:pt x="1200" y="2555"/>
                </a:lnTo>
                <a:lnTo>
                  <a:pt x="1344" y="2699"/>
                </a:lnTo>
                <a:lnTo>
                  <a:pt x="1536" y="2747"/>
                </a:lnTo>
                <a:lnTo>
                  <a:pt x="1296" y="2747"/>
                </a:lnTo>
                <a:lnTo>
                  <a:pt x="1440" y="2843"/>
                </a:lnTo>
                <a:lnTo>
                  <a:pt x="1200" y="2795"/>
                </a:lnTo>
                <a:lnTo>
                  <a:pt x="1056" y="2747"/>
                </a:lnTo>
                <a:lnTo>
                  <a:pt x="912" y="2939"/>
                </a:lnTo>
                <a:lnTo>
                  <a:pt x="816" y="2939"/>
                </a:lnTo>
                <a:lnTo>
                  <a:pt x="912" y="2795"/>
                </a:lnTo>
                <a:lnTo>
                  <a:pt x="672" y="2795"/>
                </a:lnTo>
                <a:close/>
              </a:path>
            </a:pathLst>
          </a:custGeom>
          <a:solidFill>
            <a:srgbClr val="8000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79" name="Freeform 404"/>
          <p:cNvSpPr>
            <a:spLocks/>
          </p:cNvSpPr>
          <p:nvPr/>
        </p:nvSpPr>
        <p:spPr bwMode="auto">
          <a:xfrm>
            <a:off x="4624388" y="4294188"/>
            <a:ext cx="1039812" cy="1074737"/>
          </a:xfrm>
          <a:custGeom>
            <a:avLst/>
            <a:gdLst>
              <a:gd name="T0" fmla="*/ 2147483647 w 2244"/>
              <a:gd name="T1" fmla="*/ 2147483647 h 3024"/>
              <a:gd name="T2" fmla="*/ 2147483647 w 2244"/>
              <a:gd name="T3" fmla="*/ 2147483647 h 3024"/>
              <a:gd name="T4" fmla="*/ 2147483647 w 2244"/>
              <a:gd name="T5" fmla="*/ 2147483647 h 3024"/>
              <a:gd name="T6" fmla="*/ 2147483647 w 2244"/>
              <a:gd name="T7" fmla="*/ 2147483647 h 3024"/>
              <a:gd name="T8" fmla="*/ 2147483647 w 2244"/>
              <a:gd name="T9" fmla="*/ 2147483647 h 3024"/>
              <a:gd name="T10" fmla="*/ 2147483647 w 2244"/>
              <a:gd name="T11" fmla="*/ 2147483647 h 3024"/>
              <a:gd name="T12" fmla="*/ 2147483647 w 2244"/>
              <a:gd name="T13" fmla="*/ 2147483647 h 3024"/>
              <a:gd name="T14" fmla="*/ 2147483647 w 2244"/>
              <a:gd name="T15" fmla="*/ 2147483647 h 3024"/>
              <a:gd name="T16" fmla="*/ 2147483647 w 2244"/>
              <a:gd name="T17" fmla="*/ 2147483647 h 3024"/>
              <a:gd name="T18" fmla="*/ 2147483647 w 2244"/>
              <a:gd name="T19" fmla="*/ 2147483647 h 3024"/>
              <a:gd name="T20" fmla="*/ 2147483647 w 2244"/>
              <a:gd name="T21" fmla="*/ 2147483647 h 3024"/>
              <a:gd name="T22" fmla="*/ 2147483647 w 2244"/>
              <a:gd name="T23" fmla="*/ 2147483647 h 3024"/>
              <a:gd name="T24" fmla="*/ 2147483647 w 2244"/>
              <a:gd name="T25" fmla="*/ 2147483647 h 3024"/>
              <a:gd name="T26" fmla="*/ 2147483647 w 2244"/>
              <a:gd name="T27" fmla="*/ 2147483647 h 3024"/>
              <a:gd name="T28" fmla="*/ 2147483647 w 2244"/>
              <a:gd name="T29" fmla="*/ 2147483647 h 3024"/>
              <a:gd name="T30" fmla="*/ 2147483647 w 2244"/>
              <a:gd name="T31" fmla="*/ 2147483647 h 3024"/>
              <a:gd name="T32" fmla="*/ 2147483647 w 2244"/>
              <a:gd name="T33" fmla="*/ 2147483647 h 3024"/>
              <a:gd name="T34" fmla="*/ 2147483647 w 2244"/>
              <a:gd name="T35" fmla="*/ 2147483647 h 3024"/>
              <a:gd name="T36" fmla="*/ 2147483647 w 2244"/>
              <a:gd name="T37" fmla="*/ 2147483647 h 3024"/>
              <a:gd name="T38" fmla="*/ 2147483647 w 2244"/>
              <a:gd name="T39" fmla="*/ 2147483647 h 3024"/>
              <a:gd name="T40" fmla="*/ 2147483647 w 2244"/>
              <a:gd name="T41" fmla="*/ 2147483647 h 3024"/>
              <a:gd name="T42" fmla="*/ 2147483647 w 2244"/>
              <a:gd name="T43" fmla="*/ 2147483647 h 3024"/>
              <a:gd name="T44" fmla="*/ 2147483647 w 2244"/>
              <a:gd name="T45" fmla="*/ 2147483647 h 3024"/>
              <a:gd name="T46" fmla="*/ 2147483647 w 2244"/>
              <a:gd name="T47" fmla="*/ 2147483647 h 3024"/>
              <a:gd name="T48" fmla="*/ 2147483647 w 2244"/>
              <a:gd name="T49" fmla="*/ 2147483647 h 3024"/>
              <a:gd name="T50" fmla="*/ 2147483647 w 2244"/>
              <a:gd name="T51" fmla="*/ 2147483647 h 3024"/>
              <a:gd name="T52" fmla="*/ 2147483647 w 2244"/>
              <a:gd name="T53" fmla="*/ 2147483647 h 3024"/>
              <a:gd name="T54" fmla="*/ 2147483647 w 2244"/>
              <a:gd name="T55" fmla="*/ 2147483647 h 3024"/>
              <a:gd name="T56" fmla="*/ 2147483647 w 2244"/>
              <a:gd name="T57" fmla="*/ 2147483647 h 3024"/>
              <a:gd name="T58" fmla="*/ 2147483647 w 2244"/>
              <a:gd name="T59" fmla="*/ 2147483647 h 3024"/>
              <a:gd name="T60" fmla="*/ 2147483647 w 2244"/>
              <a:gd name="T61" fmla="*/ 2147483647 h 3024"/>
              <a:gd name="T62" fmla="*/ 2147483647 w 2244"/>
              <a:gd name="T63" fmla="*/ 2147483647 h 3024"/>
              <a:gd name="T64" fmla="*/ 2147483647 w 2244"/>
              <a:gd name="T65" fmla="*/ 2147483647 h 3024"/>
              <a:gd name="T66" fmla="*/ 2147483647 w 2244"/>
              <a:gd name="T67" fmla="*/ 2147483647 h 302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w 2244"/>
              <a:gd name="T103" fmla="*/ 0 h 3024"/>
              <a:gd name="T104" fmla="*/ 2244 w 2244"/>
              <a:gd name="T105" fmla="*/ 3024 h 3024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T102" t="T103" r="T104" b="T105"/>
            <a:pathLst>
              <a:path w="2244" h="3024">
                <a:moveTo>
                  <a:pt x="816" y="816"/>
                </a:moveTo>
                <a:lnTo>
                  <a:pt x="1056" y="2976"/>
                </a:lnTo>
                <a:lnTo>
                  <a:pt x="1008" y="3024"/>
                </a:lnTo>
                <a:lnTo>
                  <a:pt x="1392" y="3024"/>
                </a:lnTo>
                <a:lnTo>
                  <a:pt x="1344" y="2976"/>
                </a:lnTo>
                <a:cubicBezTo>
                  <a:pt x="1585" y="1576"/>
                  <a:pt x="1503" y="2047"/>
                  <a:pt x="1588" y="1561"/>
                </a:cubicBezTo>
                <a:lnTo>
                  <a:pt x="1632" y="1488"/>
                </a:lnTo>
                <a:lnTo>
                  <a:pt x="1728" y="1776"/>
                </a:lnTo>
                <a:lnTo>
                  <a:pt x="1776" y="1536"/>
                </a:lnTo>
                <a:lnTo>
                  <a:pt x="1728" y="1392"/>
                </a:lnTo>
                <a:cubicBezTo>
                  <a:pt x="1976" y="1590"/>
                  <a:pt x="2068" y="1565"/>
                  <a:pt x="1936" y="1590"/>
                </a:cubicBezTo>
                <a:lnTo>
                  <a:pt x="2016" y="1728"/>
                </a:lnTo>
                <a:cubicBezTo>
                  <a:pt x="2163" y="1482"/>
                  <a:pt x="2244" y="1448"/>
                  <a:pt x="2143" y="1496"/>
                </a:cubicBezTo>
                <a:lnTo>
                  <a:pt x="1728" y="1248"/>
                </a:lnTo>
                <a:cubicBezTo>
                  <a:pt x="1828" y="1255"/>
                  <a:pt x="1929" y="1262"/>
                  <a:pt x="2030" y="1270"/>
                </a:cubicBezTo>
                <a:lnTo>
                  <a:pt x="2160" y="1344"/>
                </a:lnTo>
                <a:cubicBezTo>
                  <a:pt x="2110" y="1144"/>
                  <a:pt x="2047" y="1166"/>
                  <a:pt x="2134" y="1147"/>
                </a:cubicBezTo>
                <a:lnTo>
                  <a:pt x="1776" y="1104"/>
                </a:lnTo>
                <a:lnTo>
                  <a:pt x="2112" y="960"/>
                </a:lnTo>
                <a:cubicBezTo>
                  <a:pt x="1951" y="906"/>
                  <a:pt x="2017" y="920"/>
                  <a:pt x="1917" y="903"/>
                </a:cubicBezTo>
                <a:lnTo>
                  <a:pt x="1776" y="1056"/>
                </a:lnTo>
                <a:cubicBezTo>
                  <a:pt x="1726" y="807"/>
                  <a:pt x="1751" y="893"/>
                  <a:pt x="1720" y="790"/>
                </a:cubicBezTo>
                <a:lnTo>
                  <a:pt x="1584" y="1056"/>
                </a:lnTo>
                <a:lnTo>
                  <a:pt x="1440" y="960"/>
                </a:lnTo>
                <a:cubicBezTo>
                  <a:pt x="1247" y="1056"/>
                  <a:pt x="1225" y="1123"/>
                  <a:pt x="1249" y="1053"/>
                </a:cubicBezTo>
                <a:lnTo>
                  <a:pt x="1488" y="1152"/>
                </a:lnTo>
                <a:cubicBezTo>
                  <a:pt x="1241" y="1299"/>
                  <a:pt x="1166" y="1251"/>
                  <a:pt x="1268" y="1307"/>
                </a:cubicBezTo>
                <a:lnTo>
                  <a:pt x="1536" y="1344"/>
                </a:lnTo>
                <a:lnTo>
                  <a:pt x="1248" y="1488"/>
                </a:lnTo>
                <a:lnTo>
                  <a:pt x="1200" y="1680"/>
                </a:lnTo>
                <a:lnTo>
                  <a:pt x="1344" y="1584"/>
                </a:lnTo>
                <a:lnTo>
                  <a:pt x="1440" y="1536"/>
                </a:lnTo>
                <a:lnTo>
                  <a:pt x="1248" y="2352"/>
                </a:lnTo>
                <a:lnTo>
                  <a:pt x="1056" y="864"/>
                </a:lnTo>
                <a:lnTo>
                  <a:pt x="1248" y="816"/>
                </a:lnTo>
                <a:lnTo>
                  <a:pt x="1488" y="912"/>
                </a:lnTo>
                <a:lnTo>
                  <a:pt x="1440" y="768"/>
                </a:lnTo>
                <a:lnTo>
                  <a:pt x="1152" y="672"/>
                </a:lnTo>
                <a:lnTo>
                  <a:pt x="1056" y="672"/>
                </a:lnTo>
                <a:lnTo>
                  <a:pt x="1440" y="576"/>
                </a:lnTo>
                <a:lnTo>
                  <a:pt x="1776" y="672"/>
                </a:lnTo>
                <a:lnTo>
                  <a:pt x="1488" y="432"/>
                </a:lnTo>
                <a:lnTo>
                  <a:pt x="1152" y="432"/>
                </a:lnTo>
                <a:lnTo>
                  <a:pt x="1488" y="192"/>
                </a:lnTo>
                <a:lnTo>
                  <a:pt x="1632" y="336"/>
                </a:lnTo>
                <a:lnTo>
                  <a:pt x="1584" y="96"/>
                </a:lnTo>
                <a:lnTo>
                  <a:pt x="1440" y="48"/>
                </a:lnTo>
                <a:lnTo>
                  <a:pt x="1104" y="288"/>
                </a:lnTo>
                <a:lnTo>
                  <a:pt x="1200" y="0"/>
                </a:lnTo>
                <a:lnTo>
                  <a:pt x="1008" y="144"/>
                </a:lnTo>
                <a:lnTo>
                  <a:pt x="912" y="288"/>
                </a:lnTo>
                <a:lnTo>
                  <a:pt x="816" y="48"/>
                </a:lnTo>
                <a:lnTo>
                  <a:pt x="624" y="0"/>
                </a:lnTo>
                <a:lnTo>
                  <a:pt x="480" y="144"/>
                </a:lnTo>
                <a:lnTo>
                  <a:pt x="624" y="144"/>
                </a:lnTo>
                <a:lnTo>
                  <a:pt x="768" y="288"/>
                </a:lnTo>
                <a:cubicBezTo>
                  <a:pt x="422" y="337"/>
                  <a:pt x="544" y="328"/>
                  <a:pt x="402" y="338"/>
                </a:cubicBezTo>
                <a:lnTo>
                  <a:pt x="48" y="528"/>
                </a:lnTo>
                <a:lnTo>
                  <a:pt x="0" y="672"/>
                </a:lnTo>
                <a:lnTo>
                  <a:pt x="288" y="576"/>
                </a:lnTo>
                <a:lnTo>
                  <a:pt x="768" y="480"/>
                </a:lnTo>
                <a:lnTo>
                  <a:pt x="288" y="720"/>
                </a:lnTo>
                <a:lnTo>
                  <a:pt x="192" y="1056"/>
                </a:lnTo>
                <a:cubicBezTo>
                  <a:pt x="435" y="861"/>
                  <a:pt x="514" y="924"/>
                  <a:pt x="421" y="856"/>
                </a:cubicBezTo>
                <a:lnTo>
                  <a:pt x="768" y="672"/>
                </a:lnTo>
                <a:lnTo>
                  <a:pt x="528" y="912"/>
                </a:lnTo>
                <a:lnTo>
                  <a:pt x="528" y="1104"/>
                </a:lnTo>
                <a:lnTo>
                  <a:pt x="672" y="960"/>
                </a:lnTo>
                <a:lnTo>
                  <a:pt x="768" y="864"/>
                </a:lnTo>
              </a:path>
            </a:pathLst>
          </a:custGeom>
          <a:solidFill>
            <a:srgbClr val="00FF0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7080" name="Freeform 59"/>
          <p:cNvSpPr>
            <a:spLocks noChangeArrowheads="1"/>
          </p:cNvSpPr>
          <p:nvPr/>
        </p:nvSpPr>
        <p:spPr bwMode="auto">
          <a:xfrm>
            <a:off x="3530600" y="4422775"/>
            <a:ext cx="1038225" cy="949325"/>
          </a:xfrm>
          <a:custGeom>
            <a:avLst/>
            <a:gdLst>
              <a:gd name="T0" fmla="*/ 1 w 1752600"/>
              <a:gd name="T1" fmla="*/ 0 h 1816100"/>
              <a:gd name="T2" fmla="*/ 1 w 1752600"/>
              <a:gd name="T3" fmla="*/ 0 h 1816100"/>
              <a:gd name="T4" fmla="*/ 1 w 1752600"/>
              <a:gd name="T5" fmla="*/ 0 h 1816100"/>
              <a:gd name="T6" fmla="*/ 1 w 1752600"/>
              <a:gd name="T7" fmla="*/ 1 h 1816100"/>
              <a:gd name="T8" fmla="*/ 1 w 1752600"/>
              <a:gd name="T9" fmla="*/ 1 h 1816100"/>
              <a:gd name="T10" fmla="*/ 1 w 1752600"/>
              <a:gd name="T11" fmla="*/ 1 h 1816100"/>
              <a:gd name="T12" fmla="*/ 1 w 1752600"/>
              <a:gd name="T13" fmla="*/ 1 h 1816100"/>
              <a:gd name="T14" fmla="*/ 1 w 1752600"/>
              <a:gd name="T15" fmla="*/ 1 h 1816100"/>
              <a:gd name="T16" fmla="*/ 1 w 1752600"/>
              <a:gd name="T17" fmla="*/ 1 h 1816100"/>
              <a:gd name="T18" fmla="*/ 1 w 1752600"/>
              <a:gd name="T19" fmla="*/ 1 h 1816100"/>
              <a:gd name="T20" fmla="*/ 1 w 1752600"/>
              <a:gd name="T21" fmla="*/ 1 h 1816100"/>
              <a:gd name="T22" fmla="*/ 1 w 1752600"/>
              <a:gd name="T23" fmla="*/ 1 h 1816100"/>
              <a:gd name="T24" fmla="*/ 1 w 1752600"/>
              <a:gd name="T25" fmla="*/ 1 h 1816100"/>
              <a:gd name="T26" fmla="*/ 1 w 1752600"/>
              <a:gd name="T27" fmla="*/ 1 h 1816100"/>
              <a:gd name="T28" fmla="*/ 1 w 1752600"/>
              <a:gd name="T29" fmla="*/ 1 h 1816100"/>
              <a:gd name="T30" fmla="*/ 1 w 1752600"/>
              <a:gd name="T31" fmla="*/ 1 h 1816100"/>
              <a:gd name="T32" fmla="*/ 1 w 1752600"/>
              <a:gd name="T33" fmla="*/ 1 h 1816100"/>
              <a:gd name="T34" fmla="*/ 1 w 1752600"/>
              <a:gd name="T35" fmla="*/ 1 h 1816100"/>
              <a:gd name="T36" fmla="*/ 1 w 1752600"/>
              <a:gd name="T37" fmla="*/ 1 h 1816100"/>
              <a:gd name="T38" fmla="*/ 1 w 1752600"/>
              <a:gd name="T39" fmla="*/ 1 h 1816100"/>
              <a:gd name="T40" fmla="*/ 1 w 1752600"/>
              <a:gd name="T41" fmla="*/ 1 h 1816100"/>
              <a:gd name="T42" fmla="*/ 1 w 1752600"/>
              <a:gd name="T43" fmla="*/ 1 h 1816100"/>
              <a:gd name="T44" fmla="*/ 1 w 1752600"/>
              <a:gd name="T45" fmla="*/ 1 h 1816100"/>
              <a:gd name="T46" fmla="*/ 1 w 1752600"/>
              <a:gd name="T47" fmla="*/ 1 h 1816100"/>
              <a:gd name="T48" fmla="*/ 1 w 1752600"/>
              <a:gd name="T49" fmla="*/ 1 h 1816100"/>
              <a:gd name="T50" fmla="*/ 1 w 1752600"/>
              <a:gd name="T51" fmla="*/ 1 h 1816100"/>
              <a:gd name="T52" fmla="*/ 1 w 1752600"/>
              <a:gd name="T53" fmla="*/ 1 h 1816100"/>
              <a:gd name="T54" fmla="*/ 1 w 1752600"/>
              <a:gd name="T55" fmla="*/ 1 h 1816100"/>
              <a:gd name="T56" fmla="*/ 1 w 1752600"/>
              <a:gd name="T57" fmla="*/ 1 h 1816100"/>
              <a:gd name="T58" fmla="*/ 1 w 1752600"/>
              <a:gd name="T59" fmla="*/ 1 h 1816100"/>
              <a:gd name="T60" fmla="*/ 1 w 1752600"/>
              <a:gd name="T61" fmla="*/ 1 h 1816100"/>
              <a:gd name="T62" fmla="*/ 1 w 1752600"/>
              <a:gd name="T63" fmla="*/ 1 h 1816100"/>
              <a:gd name="T64" fmla="*/ 1 w 1752600"/>
              <a:gd name="T65" fmla="*/ 1 h 1816100"/>
              <a:gd name="T66" fmla="*/ 1 w 1752600"/>
              <a:gd name="T67" fmla="*/ 1 h 1816100"/>
              <a:gd name="T68" fmla="*/ 1 w 1752600"/>
              <a:gd name="T69" fmla="*/ 1 h 1816100"/>
              <a:gd name="T70" fmla="*/ 1 w 1752600"/>
              <a:gd name="T71" fmla="*/ 1 h 1816100"/>
              <a:gd name="T72" fmla="*/ 1 w 1752600"/>
              <a:gd name="T73" fmla="*/ 1 h 1816100"/>
              <a:gd name="T74" fmla="*/ 1 w 1752600"/>
              <a:gd name="T75" fmla="*/ 1 h 1816100"/>
              <a:gd name="T76" fmla="*/ 1 w 1752600"/>
              <a:gd name="T77" fmla="*/ 1 h 1816100"/>
              <a:gd name="T78" fmla="*/ 1 w 1752600"/>
              <a:gd name="T79" fmla="*/ 1 h 1816100"/>
              <a:gd name="T80" fmla="*/ 1 w 1752600"/>
              <a:gd name="T81" fmla="*/ 1 h 1816100"/>
              <a:gd name="T82" fmla="*/ 0 w 1752600"/>
              <a:gd name="T83" fmla="*/ 1 h 1816100"/>
              <a:gd name="T84" fmla="*/ 0 w 1752600"/>
              <a:gd name="T85" fmla="*/ 1 h 1816100"/>
              <a:gd name="T86" fmla="*/ 1 w 1752600"/>
              <a:gd name="T87" fmla="*/ 1 h 1816100"/>
              <a:gd name="T88" fmla="*/ 1 w 1752600"/>
              <a:gd name="T89" fmla="*/ 0 h 1816100"/>
              <a:gd name="T90" fmla="*/ 1 w 1752600"/>
              <a:gd name="T91" fmla="*/ 0 h 181610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w 1752600"/>
              <a:gd name="T139" fmla="*/ 0 h 1816100"/>
              <a:gd name="T140" fmla="*/ 1752600 w 1752600"/>
              <a:gd name="T141" fmla="*/ 1816100 h 1816100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T138" t="T139" r="T140" b="T141"/>
            <a:pathLst>
              <a:path w="1752600" h="1816100">
                <a:moveTo>
                  <a:pt x="438150" y="0"/>
                </a:moveTo>
                <a:lnTo>
                  <a:pt x="1085850" y="0"/>
                </a:lnTo>
                <a:lnTo>
                  <a:pt x="1276350" y="38100"/>
                </a:lnTo>
                <a:lnTo>
                  <a:pt x="1511300" y="209550"/>
                </a:lnTo>
                <a:lnTo>
                  <a:pt x="1752600" y="914400"/>
                </a:lnTo>
                <a:lnTo>
                  <a:pt x="1752600" y="1428750"/>
                </a:lnTo>
                <a:lnTo>
                  <a:pt x="1689100" y="965200"/>
                </a:lnTo>
                <a:cubicBezTo>
                  <a:pt x="1638914" y="808369"/>
                  <a:pt x="1536700" y="330635"/>
                  <a:pt x="1536700" y="495300"/>
                </a:cubicBezTo>
                <a:lnTo>
                  <a:pt x="1651000" y="1263650"/>
                </a:lnTo>
                <a:lnTo>
                  <a:pt x="1530350" y="838200"/>
                </a:lnTo>
                <a:lnTo>
                  <a:pt x="1574800" y="1377950"/>
                </a:lnTo>
                <a:cubicBezTo>
                  <a:pt x="1515954" y="1094229"/>
                  <a:pt x="1397000" y="237291"/>
                  <a:pt x="1397000" y="527050"/>
                </a:cubicBezTo>
                <a:lnTo>
                  <a:pt x="1447800" y="1162050"/>
                </a:lnTo>
                <a:lnTo>
                  <a:pt x="1301750" y="539750"/>
                </a:lnTo>
                <a:lnTo>
                  <a:pt x="1435100" y="1333500"/>
                </a:lnTo>
                <a:lnTo>
                  <a:pt x="1181100" y="488950"/>
                </a:lnTo>
                <a:lnTo>
                  <a:pt x="1308100" y="1206500"/>
                </a:lnTo>
                <a:lnTo>
                  <a:pt x="1168400" y="609600"/>
                </a:lnTo>
                <a:lnTo>
                  <a:pt x="1174750" y="958850"/>
                </a:lnTo>
                <a:lnTo>
                  <a:pt x="1079500" y="501650"/>
                </a:lnTo>
                <a:lnTo>
                  <a:pt x="1054100" y="755650"/>
                </a:lnTo>
                <a:lnTo>
                  <a:pt x="939800" y="285750"/>
                </a:lnTo>
                <a:cubicBezTo>
                  <a:pt x="941917" y="795867"/>
                  <a:pt x="946150" y="1816100"/>
                  <a:pt x="946150" y="1816100"/>
                </a:cubicBezTo>
                <a:lnTo>
                  <a:pt x="590550" y="1809750"/>
                </a:lnTo>
                <a:lnTo>
                  <a:pt x="679450" y="285750"/>
                </a:lnTo>
                <a:lnTo>
                  <a:pt x="635000" y="584200"/>
                </a:lnTo>
                <a:lnTo>
                  <a:pt x="603250" y="476250"/>
                </a:lnTo>
                <a:lnTo>
                  <a:pt x="552450" y="996950"/>
                </a:lnTo>
                <a:lnTo>
                  <a:pt x="527050" y="615950"/>
                </a:lnTo>
                <a:lnTo>
                  <a:pt x="469900" y="1301750"/>
                </a:lnTo>
                <a:lnTo>
                  <a:pt x="482600" y="273050"/>
                </a:lnTo>
                <a:lnTo>
                  <a:pt x="457200" y="596900"/>
                </a:lnTo>
                <a:lnTo>
                  <a:pt x="412750" y="298450"/>
                </a:lnTo>
                <a:lnTo>
                  <a:pt x="355600" y="1238250"/>
                </a:lnTo>
                <a:lnTo>
                  <a:pt x="336550" y="311150"/>
                </a:lnTo>
                <a:lnTo>
                  <a:pt x="266700" y="1149350"/>
                </a:lnTo>
                <a:lnTo>
                  <a:pt x="292100" y="311150"/>
                </a:lnTo>
                <a:lnTo>
                  <a:pt x="184150" y="1009650"/>
                </a:lnTo>
                <a:lnTo>
                  <a:pt x="184150" y="762000"/>
                </a:lnTo>
                <a:lnTo>
                  <a:pt x="82550" y="1352550"/>
                </a:lnTo>
                <a:lnTo>
                  <a:pt x="114300" y="603250"/>
                </a:lnTo>
                <a:lnTo>
                  <a:pt x="0" y="1352550"/>
                </a:lnTo>
                <a:lnTo>
                  <a:pt x="25400" y="666750"/>
                </a:lnTo>
                <a:lnTo>
                  <a:pt x="107950" y="336550"/>
                </a:lnTo>
                <a:lnTo>
                  <a:pt x="330200" y="69850"/>
                </a:lnTo>
                <a:lnTo>
                  <a:pt x="438150" y="0"/>
                </a:lnTo>
                <a:close/>
              </a:path>
            </a:pathLst>
          </a:custGeom>
          <a:gradFill rotWithShape="1">
            <a:gsLst>
              <a:gs pos="0">
                <a:srgbClr val="005E00"/>
              </a:gs>
              <a:gs pos="75999">
                <a:srgbClr val="BCBA04"/>
              </a:gs>
              <a:gs pos="100000">
                <a:srgbClr val="BCBA04"/>
              </a:gs>
            </a:gsLst>
            <a:lin ang="5400000"/>
          </a:gradFill>
          <a:ln>
            <a:noFill/>
          </a:ln>
          <a:extLs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" name="Freeform 42"/>
          <p:cNvSpPr/>
          <p:nvPr/>
        </p:nvSpPr>
        <p:spPr>
          <a:xfrm>
            <a:off x="2214563" y="4248150"/>
            <a:ext cx="1355725" cy="1101725"/>
          </a:xfrm>
          <a:custGeom>
            <a:avLst/>
            <a:gdLst>
              <a:gd name="connsiteX0" fmla="*/ 3530600 w 7988300"/>
              <a:gd name="connsiteY0" fmla="*/ 8547100 h 8851900"/>
              <a:gd name="connsiteX1" fmla="*/ 3543300 w 7988300"/>
              <a:gd name="connsiteY1" fmla="*/ 7556500 h 8851900"/>
              <a:gd name="connsiteX2" fmla="*/ 3467100 w 7988300"/>
              <a:gd name="connsiteY2" fmla="*/ 7112000 h 8851900"/>
              <a:gd name="connsiteX3" fmla="*/ 3530600 w 7988300"/>
              <a:gd name="connsiteY3" fmla="*/ 6832600 h 8851900"/>
              <a:gd name="connsiteX4" fmla="*/ 3568700 w 7988300"/>
              <a:gd name="connsiteY4" fmla="*/ 3022600 h 8851900"/>
              <a:gd name="connsiteX5" fmla="*/ 3479800 w 7988300"/>
              <a:gd name="connsiteY5" fmla="*/ 2895600 h 8851900"/>
              <a:gd name="connsiteX6" fmla="*/ 3517900 w 7988300"/>
              <a:gd name="connsiteY6" fmla="*/ 2730500 h 8851900"/>
              <a:gd name="connsiteX7" fmla="*/ 3276600 w 7988300"/>
              <a:gd name="connsiteY7" fmla="*/ 2552700 h 8851900"/>
              <a:gd name="connsiteX8" fmla="*/ 3276600 w 7988300"/>
              <a:gd name="connsiteY8" fmla="*/ 2400300 h 8851900"/>
              <a:gd name="connsiteX9" fmla="*/ 3136900 w 7988300"/>
              <a:gd name="connsiteY9" fmla="*/ 2286000 h 8851900"/>
              <a:gd name="connsiteX10" fmla="*/ 3124200 w 7988300"/>
              <a:gd name="connsiteY10" fmla="*/ 2133600 h 8851900"/>
              <a:gd name="connsiteX11" fmla="*/ 3124200 w 7988300"/>
              <a:gd name="connsiteY11" fmla="*/ 2133600 h 8851900"/>
              <a:gd name="connsiteX12" fmla="*/ 2946400 w 7988300"/>
              <a:gd name="connsiteY12" fmla="*/ 2057400 h 8851900"/>
              <a:gd name="connsiteX13" fmla="*/ 2692400 w 7988300"/>
              <a:gd name="connsiteY13" fmla="*/ 2070100 h 8851900"/>
              <a:gd name="connsiteX14" fmla="*/ 2628900 w 7988300"/>
              <a:gd name="connsiteY14" fmla="*/ 2171700 h 8851900"/>
              <a:gd name="connsiteX15" fmla="*/ 2108200 w 7988300"/>
              <a:gd name="connsiteY15" fmla="*/ 1930400 h 8851900"/>
              <a:gd name="connsiteX16" fmla="*/ 1917700 w 7988300"/>
              <a:gd name="connsiteY16" fmla="*/ 2095500 h 8851900"/>
              <a:gd name="connsiteX17" fmla="*/ 1600200 w 7988300"/>
              <a:gd name="connsiteY17" fmla="*/ 1917700 h 8851900"/>
              <a:gd name="connsiteX18" fmla="*/ 1358900 w 7988300"/>
              <a:gd name="connsiteY18" fmla="*/ 2032000 h 8851900"/>
              <a:gd name="connsiteX19" fmla="*/ 1219200 w 7988300"/>
              <a:gd name="connsiteY19" fmla="*/ 1879600 h 8851900"/>
              <a:gd name="connsiteX20" fmla="*/ 1028700 w 7988300"/>
              <a:gd name="connsiteY20" fmla="*/ 1955800 h 8851900"/>
              <a:gd name="connsiteX21" fmla="*/ 977900 w 7988300"/>
              <a:gd name="connsiteY21" fmla="*/ 1892300 h 8851900"/>
              <a:gd name="connsiteX22" fmla="*/ 889000 w 7988300"/>
              <a:gd name="connsiteY22" fmla="*/ 1765300 h 8851900"/>
              <a:gd name="connsiteX23" fmla="*/ 596900 w 7988300"/>
              <a:gd name="connsiteY23" fmla="*/ 1752600 h 8851900"/>
              <a:gd name="connsiteX24" fmla="*/ 266700 w 7988300"/>
              <a:gd name="connsiteY24" fmla="*/ 1778000 h 8851900"/>
              <a:gd name="connsiteX25" fmla="*/ 241300 w 7988300"/>
              <a:gd name="connsiteY25" fmla="*/ 1638300 h 8851900"/>
              <a:gd name="connsiteX26" fmla="*/ 0 w 7988300"/>
              <a:gd name="connsiteY26" fmla="*/ 1651000 h 8851900"/>
              <a:gd name="connsiteX27" fmla="*/ 228600 w 7988300"/>
              <a:gd name="connsiteY27" fmla="*/ 1447800 h 8851900"/>
              <a:gd name="connsiteX28" fmla="*/ 88900 w 7988300"/>
              <a:gd name="connsiteY28" fmla="*/ 1282700 h 8851900"/>
              <a:gd name="connsiteX29" fmla="*/ 749300 w 7988300"/>
              <a:gd name="connsiteY29" fmla="*/ 1231900 h 8851900"/>
              <a:gd name="connsiteX30" fmla="*/ 889000 w 7988300"/>
              <a:gd name="connsiteY30" fmla="*/ 1079500 h 8851900"/>
              <a:gd name="connsiteX31" fmla="*/ 1016000 w 7988300"/>
              <a:gd name="connsiteY31" fmla="*/ 1143000 h 8851900"/>
              <a:gd name="connsiteX32" fmla="*/ 1371600 w 7988300"/>
              <a:gd name="connsiteY32" fmla="*/ 990600 h 8851900"/>
              <a:gd name="connsiteX33" fmla="*/ 1955800 w 7988300"/>
              <a:gd name="connsiteY33" fmla="*/ 1104900 h 8851900"/>
              <a:gd name="connsiteX34" fmla="*/ 1930400 w 7988300"/>
              <a:gd name="connsiteY34" fmla="*/ 1270000 h 8851900"/>
              <a:gd name="connsiteX35" fmla="*/ 2387600 w 7988300"/>
              <a:gd name="connsiteY35" fmla="*/ 1231900 h 8851900"/>
              <a:gd name="connsiteX36" fmla="*/ 2476500 w 7988300"/>
              <a:gd name="connsiteY36" fmla="*/ 1295400 h 8851900"/>
              <a:gd name="connsiteX37" fmla="*/ 2235200 w 7988300"/>
              <a:gd name="connsiteY37" fmla="*/ 1651000 h 8851900"/>
              <a:gd name="connsiteX38" fmla="*/ 2870200 w 7988300"/>
              <a:gd name="connsiteY38" fmla="*/ 1689100 h 8851900"/>
              <a:gd name="connsiteX39" fmla="*/ 2654300 w 7988300"/>
              <a:gd name="connsiteY39" fmla="*/ 1435100 h 8851900"/>
              <a:gd name="connsiteX40" fmla="*/ 2552700 w 7988300"/>
              <a:gd name="connsiteY40" fmla="*/ 1333500 h 8851900"/>
              <a:gd name="connsiteX41" fmla="*/ 2565400 w 7988300"/>
              <a:gd name="connsiteY41" fmla="*/ 1155700 h 8851900"/>
              <a:gd name="connsiteX42" fmla="*/ 2400300 w 7988300"/>
              <a:gd name="connsiteY42" fmla="*/ 1104900 h 8851900"/>
              <a:gd name="connsiteX43" fmla="*/ 1955800 w 7988300"/>
              <a:gd name="connsiteY43" fmla="*/ 1104900 h 8851900"/>
              <a:gd name="connsiteX44" fmla="*/ 1219200 w 7988300"/>
              <a:gd name="connsiteY44" fmla="*/ 965200 h 8851900"/>
              <a:gd name="connsiteX45" fmla="*/ 1346200 w 7988300"/>
              <a:gd name="connsiteY45" fmla="*/ 787400 h 8851900"/>
              <a:gd name="connsiteX46" fmla="*/ 1879600 w 7988300"/>
              <a:gd name="connsiteY46" fmla="*/ 571500 h 8851900"/>
              <a:gd name="connsiteX47" fmla="*/ 2133600 w 7988300"/>
              <a:gd name="connsiteY47" fmla="*/ 419100 h 8851900"/>
              <a:gd name="connsiteX48" fmla="*/ 2628900 w 7988300"/>
              <a:gd name="connsiteY48" fmla="*/ 393700 h 8851900"/>
              <a:gd name="connsiteX49" fmla="*/ 3289300 w 7988300"/>
              <a:gd name="connsiteY49" fmla="*/ 215900 h 8851900"/>
              <a:gd name="connsiteX50" fmla="*/ 3670300 w 7988300"/>
              <a:gd name="connsiteY50" fmla="*/ 101600 h 8851900"/>
              <a:gd name="connsiteX51" fmla="*/ 4241800 w 7988300"/>
              <a:gd name="connsiteY51" fmla="*/ 152400 h 8851900"/>
              <a:gd name="connsiteX52" fmla="*/ 4940300 w 7988300"/>
              <a:gd name="connsiteY52" fmla="*/ 0 h 8851900"/>
              <a:gd name="connsiteX53" fmla="*/ 5753100 w 7988300"/>
              <a:gd name="connsiteY53" fmla="*/ 50800 h 8851900"/>
              <a:gd name="connsiteX54" fmla="*/ 5956300 w 7988300"/>
              <a:gd name="connsiteY54" fmla="*/ 228600 h 8851900"/>
              <a:gd name="connsiteX55" fmla="*/ 5740400 w 7988300"/>
              <a:gd name="connsiteY55" fmla="*/ 393700 h 8851900"/>
              <a:gd name="connsiteX56" fmla="*/ 6146800 w 7988300"/>
              <a:gd name="connsiteY56" fmla="*/ 635000 h 8851900"/>
              <a:gd name="connsiteX57" fmla="*/ 5651500 w 7988300"/>
              <a:gd name="connsiteY57" fmla="*/ 990600 h 8851900"/>
              <a:gd name="connsiteX58" fmla="*/ 5054600 w 7988300"/>
              <a:gd name="connsiteY58" fmla="*/ 1003300 h 8851900"/>
              <a:gd name="connsiteX59" fmla="*/ 5207000 w 7988300"/>
              <a:gd name="connsiteY59" fmla="*/ 1219200 h 8851900"/>
              <a:gd name="connsiteX60" fmla="*/ 4978400 w 7988300"/>
              <a:gd name="connsiteY60" fmla="*/ 1371600 h 8851900"/>
              <a:gd name="connsiteX61" fmla="*/ 4419600 w 7988300"/>
              <a:gd name="connsiteY61" fmla="*/ 1270000 h 8851900"/>
              <a:gd name="connsiteX62" fmla="*/ 4419600 w 7988300"/>
              <a:gd name="connsiteY62" fmla="*/ 1270000 h 8851900"/>
              <a:gd name="connsiteX63" fmla="*/ 4318000 w 7988300"/>
              <a:gd name="connsiteY63" fmla="*/ 1422400 h 8851900"/>
              <a:gd name="connsiteX64" fmla="*/ 4356100 w 7988300"/>
              <a:gd name="connsiteY64" fmla="*/ 1651000 h 8851900"/>
              <a:gd name="connsiteX65" fmla="*/ 4610100 w 7988300"/>
              <a:gd name="connsiteY65" fmla="*/ 1752600 h 8851900"/>
              <a:gd name="connsiteX66" fmla="*/ 5600700 w 7988300"/>
              <a:gd name="connsiteY66" fmla="*/ 1498600 h 8851900"/>
              <a:gd name="connsiteX67" fmla="*/ 5854700 w 7988300"/>
              <a:gd name="connsiteY67" fmla="*/ 1168400 h 8851900"/>
              <a:gd name="connsiteX68" fmla="*/ 5765800 w 7988300"/>
              <a:gd name="connsiteY68" fmla="*/ 1028700 h 8851900"/>
              <a:gd name="connsiteX69" fmla="*/ 6197600 w 7988300"/>
              <a:gd name="connsiteY69" fmla="*/ 596900 h 8851900"/>
              <a:gd name="connsiteX70" fmla="*/ 6464300 w 7988300"/>
              <a:gd name="connsiteY70" fmla="*/ 419100 h 8851900"/>
              <a:gd name="connsiteX71" fmla="*/ 6667500 w 7988300"/>
              <a:gd name="connsiteY71" fmla="*/ 584200 h 8851900"/>
              <a:gd name="connsiteX72" fmla="*/ 7315200 w 7988300"/>
              <a:gd name="connsiteY72" fmla="*/ 584200 h 8851900"/>
              <a:gd name="connsiteX73" fmla="*/ 7607300 w 7988300"/>
              <a:gd name="connsiteY73" fmla="*/ 825500 h 8851900"/>
              <a:gd name="connsiteX74" fmla="*/ 7607300 w 7988300"/>
              <a:gd name="connsiteY74" fmla="*/ 939800 h 8851900"/>
              <a:gd name="connsiteX75" fmla="*/ 7162800 w 7988300"/>
              <a:gd name="connsiteY75" fmla="*/ 901700 h 8851900"/>
              <a:gd name="connsiteX76" fmla="*/ 7315200 w 7988300"/>
              <a:gd name="connsiteY76" fmla="*/ 1041400 h 8851900"/>
              <a:gd name="connsiteX77" fmla="*/ 7797800 w 7988300"/>
              <a:gd name="connsiteY77" fmla="*/ 1003300 h 8851900"/>
              <a:gd name="connsiteX78" fmla="*/ 7988300 w 7988300"/>
              <a:gd name="connsiteY78" fmla="*/ 1143000 h 8851900"/>
              <a:gd name="connsiteX79" fmla="*/ 7988300 w 7988300"/>
              <a:gd name="connsiteY79" fmla="*/ 1295400 h 8851900"/>
              <a:gd name="connsiteX80" fmla="*/ 7797800 w 7988300"/>
              <a:gd name="connsiteY80" fmla="*/ 1295400 h 8851900"/>
              <a:gd name="connsiteX81" fmla="*/ 7823200 w 7988300"/>
              <a:gd name="connsiteY81" fmla="*/ 1549400 h 8851900"/>
              <a:gd name="connsiteX82" fmla="*/ 7505700 w 7988300"/>
              <a:gd name="connsiteY82" fmla="*/ 1524000 h 8851900"/>
              <a:gd name="connsiteX83" fmla="*/ 7061200 w 7988300"/>
              <a:gd name="connsiteY83" fmla="*/ 1739900 h 8851900"/>
              <a:gd name="connsiteX84" fmla="*/ 6946900 w 7988300"/>
              <a:gd name="connsiteY84" fmla="*/ 1562100 h 8851900"/>
              <a:gd name="connsiteX85" fmla="*/ 6629400 w 7988300"/>
              <a:gd name="connsiteY85" fmla="*/ 1562100 h 8851900"/>
              <a:gd name="connsiteX86" fmla="*/ 6413500 w 7988300"/>
              <a:gd name="connsiteY86" fmla="*/ 1778000 h 8851900"/>
              <a:gd name="connsiteX87" fmla="*/ 6388100 w 7988300"/>
              <a:gd name="connsiteY87" fmla="*/ 2032000 h 8851900"/>
              <a:gd name="connsiteX88" fmla="*/ 6083300 w 7988300"/>
              <a:gd name="connsiteY88" fmla="*/ 2146300 h 8851900"/>
              <a:gd name="connsiteX89" fmla="*/ 5803900 w 7988300"/>
              <a:gd name="connsiteY89" fmla="*/ 2082800 h 8851900"/>
              <a:gd name="connsiteX90" fmla="*/ 5715000 w 7988300"/>
              <a:gd name="connsiteY90" fmla="*/ 1790700 h 8851900"/>
              <a:gd name="connsiteX91" fmla="*/ 5384800 w 7988300"/>
              <a:gd name="connsiteY91" fmla="*/ 1917700 h 8851900"/>
              <a:gd name="connsiteX92" fmla="*/ 5270500 w 7988300"/>
              <a:gd name="connsiteY92" fmla="*/ 2095500 h 8851900"/>
              <a:gd name="connsiteX93" fmla="*/ 4838700 w 7988300"/>
              <a:gd name="connsiteY93" fmla="*/ 2311400 h 8851900"/>
              <a:gd name="connsiteX94" fmla="*/ 4699000 w 7988300"/>
              <a:gd name="connsiteY94" fmla="*/ 2324100 h 8851900"/>
              <a:gd name="connsiteX95" fmla="*/ 4660900 w 7988300"/>
              <a:gd name="connsiteY95" fmla="*/ 2794000 h 8851900"/>
              <a:gd name="connsiteX96" fmla="*/ 4711700 w 7988300"/>
              <a:gd name="connsiteY96" fmla="*/ 2984500 h 8851900"/>
              <a:gd name="connsiteX97" fmla="*/ 4889500 w 7988300"/>
              <a:gd name="connsiteY97" fmla="*/ 4445000 h 8851900"/>
              <a:gd name="connsiteX98" fmla="*/ 4965700 w 7988300"/>
              <a:gd name="connsiteY98" fmla="*/ 8623300 h 8851900"/>
              <a:gd name="connsiteX99" fmla="*/ 4864100 w 7988300"/>
              <a:gd name="connsiteY99" fmla="*/ 8851900 h 8851900"/>
              <a:gd name="connsiteX100" fmla="*/ 3568700 w 7988300"/>
              <a:gd name="connsiteY100" fmla="*/ 8813800 h 885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7988300" h="8851900">
                <a:moveTo>
                  <a:pt x="3530600" y="8547100"/>
                </a:moveTo>
                <a:lnTo>
                  <a:pt x="3543300" y="7556500"/>
                </a:lnTo>
                <a:lnTo>
                  <a:pt x="3467100" y="7112000"/>
                </a:lnTo>
                <a:lnTo>
                  <a:pt x="3530600" y="6832600"/>
                </a:lnTo>
                <a:lnTo>
                  <a:pt x="3568700" y="3022600"/>
                </a:lnTo>
                <a:lnTo>
                  <a:pt x="3479800" y="2895600"/>
                </a:lnTo>
                <a:lnTo>
                  <a:pt x="3517900" y="2730500"/>
                </a:lnTo>
                <a:lnTo>
                  <a:pt x="3276600" y="2552700"/>
                </a:lnTo>
                <a:lnTo>
                  <a:pt x="3276600" y="2400300"/>
                </a:lnTo>
                <a:lnTo>
                  <a:pt x="3136900" y="2286000"/>
                </a:lnTo>
                <a:lnTo>
                  <a:pt x="3124200" y="2133600"/>
                </a:lnTo>
                <a:lnTo>
                  <a:pt x="3124200" y="2133600"/>
                </a:lnTo>
                <a:lnTo>
                  <a:pt x="2946400" y="2057400"/>
                </a:lnTo>
                <a:lnTo>
                  <a:pt x="2692400" y="2070100"/>
                </a:lnTo>
                <a:lnTo>
                  <a:pt x="2628900" y="2171700"/>
                </a:lnTo>
                <a:lnTo>
                  <a:pt x="2108200" y="1930400"/>
                </a:lnTo>
                <a:cubicBezTo>
                  <a:pt x="1914394" y="2085445"/>
                  <a:pt x="1917700" y="2001480"/>
                  <a:pt x="1917700" y="2095500"/>
                </a:cubicBezTo>
                <a:lnTo>
                  <a:pt x="1600200" y="1917700"/>
                </a:lnTo>
                <a:lnTo>
                  <a:pt x="1358900" y="2032000"/>
                </a:lnTo>
                <a:lnTo>
                  <a:pt x="1219200" y="1879600"/>
                </a:lnTo>
                <a:lnTo>
                  <a:pt x="1028700" y="1955800"/>
                </a:lnTo>
                <a:lnTo>
                  <a:pt x="977900" y="1892300"/>
                </a:lnTo>
                <a:lnTo>
                  <a:pt x="889000" y="1765300"/>
                </a:lnTo>
                <a:lnTo>
                  <a:pt x="596900" y="1752600"/>
                </a:lnTo>
                <a:lnTo>
                  <a:pt x="266700" y="1778000"/>
                </a:lnTo>
                <a:lnTo>
                  <a:pt x="241300" y="1638300"/>
                </a:lnTo>
                <a:lnTo>
                  <a:pt x="0" y="1651000"/>
                </a:lnTo>
                <a:lnTo>
                  <a:pt x="228600" y="1447800"/>
                </a:lnTo>
                <a:lnTo>
                  <a:pt x="88900" y="1282700"/>
                </a:lnTo>
                <a:lnTo>
                  <a:pt x="749300" y="1231900"/>
                </a:lnTo>
                <a:lnTo>
                  <a:pt x="889000" y="1079500"/>
                </a:lnTo>
                <a:lnTo>
                  <a:pt x="1016000" y="1143000"/>
                </a:lnTo>
                <a:lnTo>
                  <a:pt x="1371600" y="990600"/>
                </a:lnTo>
                <a:lnTo>
                  <a:pt x="1955800" y="1104900"/>
                </a:lnTo>
                <a:lnTo>
                  <a:pt x="1930400" y="1270000"/>
                </a:lnTo>
                <a:lnTo>
                  <a:pt x="2387600" y="1231900"/>
                </a:lnTo>
                <a:cubicBezTo>
                  <a:pt x="2467052" y="1298110"/>
                  <a:pt x="2430737" y="1295400"/>
                  <a:pt x="2476500" y="1295400"/>
                </a:cubicBezTo>
                <a:lnTo>
                  <a:pt x="2235200" y="1651000"/>
                </a:lnTo>
                <a:lnTo>
                  <a:pt x="2870200" y="1689100"/>
                </a:lnTo>
                <a:lnTo>
                  <a:pt x="2654300" y="1435100"/>
                </a:lnTo>
                <a:lnTo>
                  <a:pt x="2552700" y="1333500"/>
                </a:lnTo>
                <a:lnTo>
                  <a:pt x="2565400" y="1155700"/>
                </a:lnTo>
                <a:lnTo>
                  <a:pt x="2400300" y="1104900"/>
                </a:lnTo>
                <a:lnTo>
                  <a:pt x="1955800" y="1104900"/>
                </a:lnTo>
                <a:lnTo>
                  <a:pt x="1219200" y="965200"/>
                </a:lnTo>
                <a:lnTo>
                  <a:pt x="1346200" y="787400"/>
                </a:lnTo>
                <a:lnTo>
                  <a:pt x="1879600" y="571500"/>
                </a:lnTo>
                <a:lnTo>
                  <a:pt x="2133600" y="419100"/>
                </a:lnTo>
                <a:lnTo>
                  <a:pt x="2628900" y="393700"/>
                </a:lnTo>
                <a:lnTo>
                  <a:pt x="3289300" y="215900"/>
                </a:lnTo>
                <a:lnTo>
                  <a:pt x="3670300" y="101600"/>
                </a:lnTo>
                <a:lnTo>
                  <a:pt x="4241800" y="152400"/>
                </a:lnTo>
                <a:lnTo>
                  <a:pt x="4940300" y="0"/>
                </a:lnTo>
                <a:lnTo>
                  <a:pt x="5753100" y="50800"/>
                </a:lnTo>
                <a:lnTo>
                  <a:pt x="5956300" y="228600"/>
                </a:lnTo>
                <a:lnTo>
                  <a:pt x="5740400" y="393700"/>
                </a:lnTo>
                <a:lnTo>
                  <a:pt x="6146800" y="635000"/>
                </a:lnTo>
                <a:cubicBezTo>
                  <a:pt x="5635332" y="993028"/>
                  <a:pt x="5432102" y="990600"/>
                  <a:pt x="5651500" y="990600"/>
                </a:cubicBezTo>
                <a:lnTo>
                  <a:pt x="5054600" y="1003300"/>
                </a:lnTo>
                <a:lnTo>
                  <a:pt x="5207000" y="1219200"/>
                </a:lnTo>
                <a:lnTo>
                  <a:pt x="4978400" y="1371600"/>
                </a:lnTo>
                <a:lnTo>
                  <a:pt x="4419600" y="1270000"/>
                </a:lnTo>
                <a:lnTo>
                  <a:pt x="4419600" y="1270000"/>
                </a:lnTo>
                <a:lnTo>
                  <a:pt x="4318000" y="1422400"/>
                </a:lnTo>
                <a:lnTo>
                  <a:pt x="4356100" y="1651000"/>
                </a:lnTo>
                <a:lnTo>
                  <a:pt x="4610100" y="1752600"/>
                </a:lnTo>
                <a:lnTo>
                  <a:pt x="5600700" y="1498600"/>
                </a:lnTo>
                <a:lnTo>
                  <a:pt x="5854700" y="1168400"/>
                </a:lnTo>
                <a:lnTo>
                  <a:pt x="5765800" y="1028700"/>
                </a:lnTo>
                <a:lnTo>
                  <a:pt x="6197600" y="596900"/>
                </a:lnTo>
                <a:lnTo>
                  <a:pt x="6464300" y="419100"/>
                </a:lnTo>
                <a:lnTo>
                  <a:pt x="6667500" y="584200"/>
                </a:lnTo>
                <a:lnTo>
                  <a:pt x="7315200" y="584200"/>
                </a:lnTo>
                <a:cubicBezTo>
                  <a:pt x="7610634" y="815409"/>
                  <a:pt x="7607300" y="689161"/>
                  <a:pt x="7607300" y="825500"/>
                </a:cubicBezTo>
                <a:lnTo>
                  <a:pt x="7607300" y="939800"/>
                </a:lnTo>
                <a:lnTo>
                  <a:pt x="7162800" y="901700"/>
                </a:lnTo>
                <a:lnTo>
                  <a:pt x="7315200" y="1041400"/>
                </a:lnTo>
                <a:lnTo>
                  <a:pt x="7797800" y="1003300"/>
                </a:lnTo>
                <a:lnTo>
                  <a:pt x="7988300" y="1143000"/>
                </a:lnTo>
                <a:lnTo>
                  <a:pt x="7988300" y="1295400"/>
                </a:lnTo>
                <a:lnTo>
                  <a:pt x="7797800" y="1295400"/>
                </a:lnTo>
                <a:lnTo>
                  <a:pt x="7823200" y="1549400"/>
                </a:lnTo>
                <a:lnTo>
                  <a:pt x="7505700" y="1524000"/>
                </a:lnTo>
                <a:lnTo>
                  <a:pt x="7061200" y="1739900"/>
                </a:lnTo>
                <a:lnTo>
                  <a:pt x="6946900" y="1562100"/>
                </a:lnTo>
                <a:lnTo>
                  <a:pt x="6629400" y="1562100"/>
                </a:lnTo>
                <a:lnTo>
                  <a:pt x="6413500" y="1778000"/>
                </a:lnTo>
                <a:lnTo>
                  <a:pt x="6388100" y="2032000"/>
                </a:lnTo>
                <a:lnTo>
                  <a:pt x="6083300" y="2146300"/>
                </a:lnTo>
                <a:lnTo>
                  <a:pt x="5803900" y="2082800"/>
                </a:lnTo>
                <a:lnTo>
                  <a:pt x="5715000" y="1790700"/>
                </a:lnTo>
                <a:lnTo>
                  <a:pt x="5384800" y="1917700"/>
                </a:lnTo>
                <a:lnTo>
                  <a:pt x="5270500" y="2095500"/>
                </a:lnTo>
                <a:lnTo>
                  <a:pt x="4838700" y="2311400"/>
                </a:lnTo>
                <a:lnTo>
                  <a:pt x="4699000" y="2324100"/>
                </a:lnTo>
                <a:lnTo>
                  <a:pt x="4660900" y="2794000"/>
                </a:lnTo>
                <a:lnTo>
                  <a:pt x="4711700" y="2984500"/>
                </a:lnTo>
                <a:lnTo>
                  <a:pt x="4889500" y="4445000"/>
                </a:lnTo>
                <a:lnTo>
                  <a:pt x="4965700" y="8623300"/>
                </a:lnTo>
                <a:lnTo>
                  <a:pt x="4864100" y="8851900"/>
                </a:lnTo>
                <a:lnTo>
                  <a:pt x="3568700" y="8813800"/>
                </a:lnTo>
              </a:path>
            </a:pathLst>
          </a:custGeom>
          <a:gradFill flip="none" rotWithShape="1">
            <a:gsLst>
              <a:gs pos="0">
                <a:srgbClr val="007E00"/>
              </a:gs>
              <a:gs pos="44000">
                <a:srgbClr val="996633"/>
              </a:gs>
            </a:gsLst>
            <a:lin ang="5100000" scaled="0"/>
            <a:tileRect/>
          </a:gra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45153" tIns="22577" rIns="45153" bIns="22577" anchor="ctr"/>
          <a:lstStyle/>
          <a:p>
            <a:pPr defTabSz="45717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44" name="Lightning Bolt 43"/>
          <p:cNvSpPr/>
          <p:nvPr/>
        </p:nvSpPr>
        <p:spPr>
          <a:xfrm rot="20256735">
            <a:off x="1392238" y="3284538"/>
            <a:ext cx="1008062" cy="2297112"/>
          </a:xfrm>
          <a:prstGeom prst="lightningBolt">
            <a:avLst/>
          </a:prstGeom>
          <a:solidFill>
            <a:srgbClr val="0000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5153" tIns="22577" rIns="45153" bIns="22577" anchor="ctr"/>
          <a:lstStyle/>
          <a:p>
            <a:pPr defTabSz="457175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87083" name="TextBox 2"/>
          <p:cNvSpPr txBox="1">
            <a:spLocks noChangeArrowheads="1"/>
          </p:cNvSpPr>
          <p:nvPr/>
        </p:nvSpPr>
        <p:spPr bwMode="auto">
          <a:xfrm>
            <a:off x="0" y="144463"/>
            <a:ext cx="9144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GB" sz="3200" b="1">
                <a:solidFill>
                  <a:srgbClr val="000000"/>
                </a:solidFill>
                <a:latin typeface="MS Reference Sans Serif" charset="0"/>
                <a:cs typeface="MS Reference Sans Serif" charset="0"/>
              </a:rPr>
              <a:t>The model rules in brief</a:t>
            </a:r>
            <a:endParaRPr lang="en-GB" sz="3200">
              <a:solidFill>
                <a:srgbClr val="000000"/>
              </a:solidFill>
              <a:latin typeface="MS Reference Sans Serif" charset="0"/>
              <a:cs typeface="MS Reference Sans Serif" charset="0"/>
            </a:endParaRPr>
          </a:p>
          <a:p>
            <a:pPr algn="ctr" eaLnBrk="1" hangingPunct="1"/>
            <a:endParaRPr lang="en-US" sz="4000">
              <a:solidFill>
                <a:srgbClr val="000000"/>
              </a:solidFill>
              <a:latin typeface="Calibri" charset="0"/>
              <a:cs typeface="MS Reference Sans Seri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987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>
                <a:latin typeface="Calibri" charset="0"/>
              </a:rPr>
              <a:t>The Unified Neutral Theory of Biodiversity and Biogeography</a:t>
            </a:r>
          </a:p>
        </p:txBody>
      </p:sp>
    </p:spTree>
    <p:extLst>
      <p:ext uri="{BB962C8B-B14F-4D97-AF65-F5344CB8AC3E}">
        <p14:creationId xmlns:p14="http://schemas.microsoft.com/office/powerpoint/2010/main" val="456229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3" descr="DSC_1484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590550" y="0"/>
            <a:ext cx="10323513" cy="685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96260" name="Right Arrow 5"/>
          <p:cNvSpPr>
            <a:spLocks noChangeArrowheads="1"/>
          </p:cNvSpPr>
          <p:nvPr/>
        </p:nvSpPr>
        <p:spPr bwMode="auto">
          <a:xfrm>
            <a:off x="1354138" y="2054225"/>
            <a:ext cx="2600325" cy="1606550"/>
          </a:xfrm>
          <a:prstGeom prst="rightArrow">
            <a:avLst>
              <a:gd name="adj1" fmla="val 50000"/>
              <a:gd name="adj2" fmla="val 49966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Immigration</a:t>
            </a:r>
          </a:p>
        </p:txBody>
      </p:sp>
      <p:sp>
        <p:nvSpPr>
          <p:cNvPr id="96261" name="Right Arrow 6"/>
          <p:cNvSpPr>
            <a:spLocks noChangeArrowheads="1"/>
          </p:cNvSpPr>
          <p:nvPr/>
        </p:nvSpPr>
        <p:spPr bwMode="auto">
          <a:xfrm rot="2474329">
            <a:off x="6473826" y="3804083"/>
            <a:ext cx="2495550" cy="1470025"/>
          </a:xfrm>
          <a:prstGeom prst="rightArrow">
            <a:avLst>
              <a:gd name="adj1" fmla="val 50000"/>
              <a:gd name="adj2" fmla="val 50001"/>
            </a:avLst>
          </a:prstGeom>
          <a:solidFill>
            <a:srgbClr val="8B000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sz="4000" b="1" baseline="-25000" dirty="0">
                <a:solidFill>
                  <a:srgbClr val="FFFFFF"/>
                </a:solidFill>
              </a:rPr>
              <a:t>Extinction</a:t>
            </a:r>
          </a:p>
        </p:txBody>
      </p:sp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436563" y="191222"/>
            <a:ext cx="8267700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 baseline="-25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4000" baseline="0" dirty="0" smtClean="0">
                <a:latin typeface="Calibri" charset="0"/>
              </a:rPr>
              <a:t>Dynamic equilibrium:</a:t>
            </a:r>
          </a:p>
          <a:p>
            <a:pPr algn="ctr" eaLnBrk="1" hangingPunct="1"/>
            <a:endParaRPr lang="en-US" sz="1000" baseline="0" dirty="0" smtClean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4753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637</Words>
  <Application>Microsoft Macintosh PowerPoint</Application>
  <PresentationFormat>On-screen Show (4:3)</PresentationFormat>
  <Paragraphs>186</Paragraphs>
  <Slides>57</Slides>
  <Notes>2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9" baseType="lpstr">
      <vt:lpstr>Office Theme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 of coalescence</vt:lpstr>
    </vt:vector>
  </TitlesOfParts>
  <Company>Imperial College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Rosindell</dc:creator>
  <cp:lastModifiedBy>James Rosindell</cp:lastModifiedBy>
  <cp:revision>70</cp:revision>
  <dcterms:created xsi:type="dcterms:W3CDTF">2012-11-26T14:46:14Z</dcterms:created>
  <dcterms:modified xsi:type="dcterms:W3CDTF">2019-11-27T10:01:57Z</dcterms:modified>
</cp:coreProperties>
</file>

<file path=docProps/thumbnail.jpeg>
</file>